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6"/>
  </p:notesMasterIdLst>
  <p:handoutMasterIdLst>
    <p:handoutMasterId r:id="rId57"/>
  </p:handoutMasterIdLst>
  <p:sldIdLst>
    <p:sldId id="273" r:id="rId2"/>
    <p:sldId id="354" r:id="rId3"/>
    <p:sldId id="259" r:id="rId4"/>
    <p:sldId id="287" r:id="rId5"/>
    <p:sldId id="261" r:id="rId6"/>
    <p:sldId id="264" r:id="rId7"/>
    <p:sldId id="355" r:id="rId8"/>
    <p:sldId id="356" r:id="rId9"/>
    <p:sldId id="357" r:id="rId10"/>
    <p:sldId id="329" r:id="rId11"/>
    <p:sldId id="330" r:id="rId12"/>
    <p:sldId id="282" r:id="rId13"/>
    <p:sldId id="333" r:id="rId14"/>
    <p:sldId id="335" r:id="rId15"/>
    <p:sldId id="334" r:id="rId16"/>
    <p:sldId id="337" r:id="rId17"/>
    <p:sldId id="371" r:id="rId18"/>
    <p:sldId id="347" r:id="rId19"/>
    <p:sldId id="339" r:id="rId20"/>
    <p:sldId id="340" r:id="rId21"/>
    <p:sldId id="341" r:id="rId22"/>
    <p:sldId id="342" r:id="rId23"/>
    <p:sldId id="260" r:id="rId24"/>
    <p:sldId id="359" r:id="rId25"/>
    <p:sldId id="283" r:id="rId26"/>
    <p:sldId id="350" r:id="rId27"/>
    <p:sldId id="281" r:id="rId28"/>
    <p:sldId id="360" r:id="rId29"/>
    <p:sldId id="349" r:id="rId30"/>
    <p:sldId id="292" r:id="rId31"/>
    <p:sldId id="604" r:id="rId32"/>
    <p:sldId id="605" r:id="rId33"/>
    <p:sldId id="262" r:id="rId34"/>
    <p:sldId id="361" r:id="rId35"/>
    <p:sldId id="336" r:id="rId36"/>
    <p:sldId id="362" r:id="rId37"/>
    <p:sldId id="338" r:id="rId38"/>
    <p:sldId id="606" r:id="rId39"/>
    <p:sldId id="280" r:id="rId40"/>
    <p:sldId id="363" r:id="rId41"/>
    <p:sldId id="364" r:id="rId42"/>
    <p:sldId id="344" r:id="rId43"/>
    <p:sldId id="365" r:id="rId44"/>
    <p:sldId id="607" r:id="rId45"/>
    <p:sldId id="271" r:id="rId46"/>
    <p:sldId id="346" r:id="rId47"/>
    <p:sldId id="609" r:id="rId48"/>
    <p:sldId id="608" r:id="rId49"/>
    <p:sldId id="367" r:id="rId50"/>
    <p:sldId id="611" r:id="rId51"/>
    <p:sldId id="369" r:id="rId52"/>
    <p:sldId id="370" r:id="rId53"/>
    <p:sldId id="610" r:id="rId54"/>
    <p:sldId id="61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0" userDrawn="1">
          <p15:clr>
            <a:srgbClr val="A4A3A4"/>
          </p15:clr>
        </p15:guide>
        <p15:guide id="2" pos="347" userDrawn="1">
          <p15:clr>
            <a:srgbClr val="A4A3A4"/>
          </p15:clr>
        </p15:guide>
        <p15:guide id="3" pos="7310" userDrawn="1">
          <p15:clr>
            <a:srgbClr val="A4A3A4"/>
          </p15:clr>
        </p15:guide>
        <p15:guide id="4" orient="horz" pos="1049" userDrawn="1">
          <p15:clr>
            <a:srgbClr val="A4A3A4"/>
          </p15:clr>
        </p15:guide>
        <p15:guide id="5" orient="horz" pos="210" userDrawn="1">
          <p15:clr>
            <a:srgbClr val="A4A3A4"/>
          </p15:clr>
        </p15:guide>
        <p15:guide id="6" orient="horz" pos="3906" userDrawn="1">
          <p15:clr>
            <a:srgbClr val="A4A3A4"/>
          </p15:clr>
        </p15:guide>
        <p15:guide id="7" pos="892" userDrawn="1">
          <p15:clr>
            <a:srgbClr val="A4A3A4"/>
          </p15:clr>
        </p15:guide>
        <p15:guide id="8" pos="499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0272"/>
  </p:normalViewPr>
  <p:slideViewPr>
    <p:cSldViewPr snapToGrid="0" snapToObjects="1">
      <p:cViewPr varScale="1">
        <p:scale>
          <a:sx n="70" d="100"/>
          <a:sy n="70" d="100"/>
        </p:scale>
        <p:origin x="1616" y="176"/>
      </p:cViewPr>
      <p:guideLst>
        <p:guide orient="horz" pos="1480"/>
        <p:guide pos="347"/>
        <p:guide pos="7310"/>
        <p:guide orient="horz" pos="1049"/>
        <p:guide orient="horz" pos="210"/>
        <p:guide orient="horz" pos="3906"/>
        <p:guide pos="892"/>
        <p:guide pos="4997"/>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135" d="100"/>
          <a:sy n="135"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rga Vesterte" userId="6ffe0141a77b9d45" providerId="LiveId" clId="{DD76EDA4-0185-FD46-A87A-0B4F2D27A3BF}"/>
    <pc:docChg chg="modSld">
      <pc:chgData name="Jurga Vesterte" userId="6ffe0141a77b9d45" providerId="LiveId" clId="{DD76EDA4-0185-FD46-A87A-0B4F2D27A3BF}" dt="2023-03-07T05:46:50.966" v="1" actId="20577"/>
      <pc:docMkLst>
        <pc:docMk/>
      </pc:docMkLst>
      <pc:sldChg chg="modSp mod">
        <pc:chgData name="Jurga Vesterte" userId="6ffe0141a77b9d45" providerId="LiveId" clId="{DD76EDA4-0185-FD46-A87A-0B4F2D27A3BF}" dt="2023-03-07T05:46:50.966" v="1" actId="20577"/>
        <pc:sldMkLst>
          <pc:docMk/>
          <pc:sldMk cId="3888866790" sldId="273"/>
        </pc:sldMkLst>
        <pc:spChg chg="mod">
          <ac:chgData name="Jurga Vesterte" userId="6ffe0141a77b9d45" providerId="LiveId" clId="{DD76EDA4-0185-FD46-A87A-0B4F2D27A3BF}" dt="2023-03-07T05:46:50.966" v="1" actId="20577"/>
          <ac:spMkLst>
            <pc:docMk/>
            <pc:sldMk cId="3888866790" sldId="273"/>
            <ac:spMk id="2" creationId="{7EDA0E54-9893-AE4F-ADD2-3224247F503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B2518-49AC-1740-A58C-94745600B4A2}"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91F4A102-4380-194D-B383-1117B75A94A4}">
      <dgm:prSet phldrT="[Text]"/>
      <dgm:spPr/>
      <dgm:t>
        <a:bodyPr/>
        <a:lstStyle/>
        <a:p>
          <a:r>
            <a:rPr lang="en-GB" noProof="0" dirty="0"/>
            <a:t>1 step</a:t>
          </a:r>
        </a:p>
      </dgm:t>
    </dgm:pt>
    <dgm:pt modelId="{1097045E-E529-BD4F-8DF7-32F0C126D278}" type="parTrans" cxnId="{9BB8D7F7-8D5D-BF44-8EFC-075E83C27947}">
      <dgm:prSet/>
      <dgm:spPr/>
      <dgm:t>
        <a:bodyPr/>
        <a:lstStyle/>
        <a:p>
          <a:endParaRPr lang="en-GB"/>
        </a:p>
      </dgm:t>
    </dgm:pt>
    <dgm:pt modelId="{83CEE033-7A0C-FD45-9C2E-DAEDBEF6CEFE}" type="sibTrans" cxnId="{9BB8D7F7-8D5D-BF44-8EFC-075E83C27947}">
      <dgm:prSet/>
      <dgm:spPr/>
      <dgm:t>
        <a:bodyPr/>
        <a:lstStyle/>
        <a:p>
          <a:endParaRPr lang="en-GB"/>
        </a:p>
      </dgm:t>
    </dgm:pt>
    <dgm:pt modelId="{5A8C5FFD-6CF5-F64A-AB5A-ADA5C2FE4E2B}">
      <dgm:prSet phldrT="[Text]"/>
      <dgm:spPr/>
      <dgm:t>
        <a:bodyPr/>
        <a:lstStyle/>
        <a:p>
          <a:pPr>
            <a:buNone/>
          </a:pPr>
          <a:r>
            <a:rPr lang="en-GB" noProof="0" dirty="0"/>
            <a:t>Establish goals and objectives</a:t>
          </a:r>
        </a:p>
      </dgm:t>
    </dgm:pt>
    <dgm:pt modelId="{70814EA6-8437-FE49-A4D1-EBD8472B3478}" type="parTrans" cxnId="{60490E8F-4A48-CF46-A76D-3B72AFAC8BD8}">
      <dgm:prSet/>
      <dgm:spPr/>
      <dgm:t>
        <a:bodyPr/>
        <a:lstStyle/>
        <a:p>
          <a:endParaRPr lang="en-GB"/>
        </a:p>
      </dgm:t>
    </dgm:pt>
    <dgm:pt modelId="{0444E28A-136B-B44E-AA51-D251348CC9B1}" type="sibTrans" cxnId="{60490E8F-4A48-CF46-A76D-3B72AFAC8BD8}">
      <dgm:prSet/>
      <dgm:spPr/>
      <dgm:t>
        <a:bodyPr/>
        <a:lstStyle/>
        <a:p>
          <a:endParaRPr lang="en-GB"/>
        </a:p>
      </dgm:t>
    </dgm:pt>
    <dgm:pt modelId="{980ACFEA-FFEE-F74B-8606-9FBB45BEC965}">
      <dgm:prSet phldrT="[Text]"/>
      <dgm:spPr/>
      <dgm:t>
        <a:bodyPr/>
        <a:lstStyle/>
        <a:p>
          <a:r>
            <a:rPr lang="en-GB" noProof="0" dirty="0"/>
            <a:t>2 step</a:t>
          </a:r>
        </a:p>
      </dgm:t>
    </dgm:pt>
    <dgm:pt modelId="{D039E21E-E1F4-8243-88C3-21B9400976ED}" type="parTrans" cxnId="{E2B81124-FCD9-4E4B-A943-757DDC6F893F}">
      <dgm:prSet/>
      <dgm:spPr/>
      <dgm:t>
        <a:bodyPr/>
        <a:lstStyle/>
        <a:p>
          <a:endParaRPr lang="en-GB"/>
        </a:p>
      </dgm:t>
    </dgm:pt>
    <dgm:pt modelId="{89EB8034-7B7E-BA48-9AA1-CADCBFAEC415}" type="sibTrans" cxnId="{E2B81124-FCD9-4E4B-A943-757DDC6F893F}">
      <dgm:prSet/>
      <dgm:spPr/>
      <dgm:t>
        <a:bodyPr/>
        <a:lstStyle/>
        <a:p>
          <a:endParaRPr lang="en-GB"/>
        </a:p>
      </dgm:t>
    </dgm:pt>
    <dgm:pt modelId="{A2A0AE3D-A6FC-8C46-AA94-EE7D1B0167AD}">
      <dgm:prSet phldrT="[Text]"/>
      <dgm:spPr/>
      <dgm:t>
        <a:bodyPr/>
        <a:lstStyle/>
        <a:p>
          <a:pPr>
            <a:buNone/>
          </a:pPr>
          <a:r>
            <a:rPr lang="en-GB" noProof="0" dirty="0" err="1"/>
            <a:t>Analyze</a:t>
          </a:r>
          <a:r>
            <a:rPr lang="en-GB" noProof="0" dirty="0"/>
            <a:t> the current situation</a:t>
          </a:r>
        </a:p>
      </dgm:t>
    </dgm:pt>
    <dgm:pt modelId="{F3286060-533B-454E-8610-C5563D4E429E}" type="parTrans" cxnId="{CEA4DAD2-BBB1-F44A-B729-58A0D6277683}">
      <dgm:prSet/>
      <dgm:spPr/>
      <dgm:t>
        <a:bodyPr/>
        <a:lstStyle/>
        <a:p>
          <a:endParaRPr lang="en-GB"/>
        </a:p>
      </dgm:t>
    </dgm:pt>
    <dgm:pt modelId="{9EFE06ED-9C54-D540-902E-8A02C3D643D4}" type="sibTrans" cxnId="{CEA4DAD2-BBB1-F44A-B729-58A0D6277683}">
      <dgm:prSet/>
      <dgm:spPr/>
      <dgm:t>
        <a:bodyPr/>
        <a:lstStyle/>
        <a:p>
          <a:endParaRPr lang="en-GB"/>
        </a:p>
      </dgm:t>
    </dgm:pt>
    <dgm:pt modelId="{4FDDC38C-9099-6D41-9CB8-22901B43C755}">
      <dgm:prSet phldrT="[Text]"/>
      <dgm:spPr/>
      <dgm:t>
        <a:bodyPr/>
        <a:lstStyle/>
        <a:p>
          <a:r>
            <a:rPr lang="en-GB" noProof="0" dirty="0"/>
            <a:t>3 step</a:t>
          </a:r>
        </a:p>
      </dgm:t>
    </dgm:pt>
    <dgm:pt modelId="{E494311B-9521-6346-9E00-0A8B2E650CAD}" type="parTrans" cxnId="{3A6DFC55-E7D6-0C45-A00E-A9553A20C7F5}">
      <dgm:prSet/>
      <dgm:spPr/>
      <dgm:t>
        <a:bodyPr/>
        <a:lstStyle/>
        <a:p>
          <a:endParaRPr lang="en-GB"/>
        </a:p>
      </dgm:t>
    </dgm:pt>
    <dgm:pt modelId="{2E58D5D1-47ED-6142-BF01-C3DC7B9D648C}" type="sibTrans" cxnId="{3A6DFC55-E7D6-0C45-A00E-A9553A20C7F5}">
      <dgm:prSet/>
      <dgm:spPr/>
      <dgm:t>
        <a:bodyPr/>
        <a:lstStyle/>
        <a:p>
          <a:endParaRPr lang="en-GB"/>
        </a:p>
      </dgm:t>
    </dgm:pt>
    <dgm:pt modelId="{B1F66543-89D5-FD47-BA66-40458F52E610}">
      <dgm:prSet phldrT="[Text]"/>
      <dgm:spPr/>
      <dgm:t>
        <a:bodyPr/>
        <a:lstStyle/>
        <a:p>
          <a:pPr>
            <a:buNone/>
          </a:pPr>
          <a:r>
            <a:rPr lang="en-GB" noProof="0" dirty="0"/>
            <a:t>Develop alternative courses of action</a:t>
          </a:r>
        </a:p>
      </dgm:t>
    </dgm:pt>
    <dgm:pt modelId="{9A03ACB1-FFC6-AD43-B8FF-8243899B9663}" type="parTrans" cxnId="{9114D568-B644-A441-AD9B-F85371433940}">
      <dgm:prSet/>
      <dgm:spPr/>
      <dgm:t>
        <a:bodyPr/>
        <a:lstStyle/>
        <a:p>
          <a:endParaRPr lang="en-GB"/>
        </a:p>
      </dgm:t>
    </dgm:pt>
    <dgm:pt modelId="{893B31EE-AB30-0A4F-B556-FDC3DEAEC164}" type="sibTrans" cxnId="{9114D568-B644-A441-AD9B-F85371433940}">
      <dgm:prSet/>
      <dgm:spPr/>
      <dgm:t>
        <a:bodyPr/>
        <a:lstStyle/>
        <a:p>
          <a:endParaRPr lang="en-GB"/>
        </a:p>
      </dgm:t>
    </dgm:pt>
    <dgm:pt modelId="{505C5050-6F90-104F-94ED-0E064FBE6BB0}">
      <dgm:prSet phldrT="[Text]"/>
      <dgm:spPr/>
      <dgm:t>
        <a:bodyPr/>
        <a:lstStyle/>
        <a:p>
          <a:r>
            <a:rPr lang="en-GB" noProof="0" dirty="0"/>
            <a:t>4 step</a:t>
          </a:r>
        </a:p>
      </dgm:t>
    </dgm:pt>
    <dgm:pt modelId="{067E659A-A8F1-AC4A-B3D6-508BFC4B4E05}" type="parTrans" cxnId="{48ACEDC1-E8B4-9A41-AEC4-A336ECD9B2BB}">
      <dgm:prSet/>
      <dgm:spPr/>
      <dgm:t>
        <a:bodyPr/>
        <a:lstStyle/>
        <a:p>
          <a:endParaRPr lang="en-GB"/>
        </a:p>
      </dgm:t>
    </dgm:pt>
    <dgm:pt modelId="{98BD16AF-1D5E-114C-B760-2EC16C08FB6A}" type="sibTrans" cxnId="{48ACEDC1-E8B4-9A41-AEC4-A336ECD9B2BB}">
      <dgm:prSet/>
      <dgm:spPr/>
      <dgm:t>
        <a:bodyPr/>
        <a:lstStyle/>
        <a:p>
          <a:endParaRPr lang="en-GB"/>
        </a:p>
      </dgm:t>
    </dgm:pt>
    <dgm:pt modelId="{EE004DD6-8D39-EC46-9353-FAA6183101D9}">
      <dgm:prSet phldrT="[Text]"/>
      <dgm:spPr/>
      <dgm:t>
        <a:bodyPr/>
        <a:lstStyle/>
        <a:p>
          <a:r>
            <a:rPr lang="en-GB" noProof="0" dirty="0"/>
            <a:t>5 step</a:t>
          </a:r>
        </a:p>
      </dgm:t>
    </dgm:pt>
    <dgm:pt modelId="{6066F6B2-5809-BA4F-872C-BA8E296E45E0}" type="parTrans" cxnId="{D4187673-10A4-8441-A9FC-3B043DDAFB21}">
      <dgm:prSet/>
      <dgm:spPr/>
      <dgm:t>
        <a:bodyPr/>
        <a:lstStyle/>
        <a:p>
          <a:endParaRPr lang="en-GB"/>
        </a:p>
      </dgm:t>
    </dgm:pt>
    <dgm:pt modelId="{93EB983F-C263-BC46-B083-9EEDB4484724}" type="sibTrans" cxnId="{D4187673-10A4-8441-A9FC-3B043DDAFB21}">
      <dgm:prSet/>
      <dgm:spPr/>
      <dgm:t>
        <a:bodyPr/>
        <a:lstStyle/>
        <a:p>
          <a:endParaRPr lang="en-GB"/>
        </a:p>
      </dgm:t>
    </dgm:pt>
    <dgm:pt modelId="{A11C4DFF-D3F7-BB40-B221-D4C0014CC6E7}">
      <dgm:prSet phldrT="[Text]"/>
      <dgm:spPr/>
      <dgm:t>
        <a:bodyPr/>
        <a:lstStyle/>
        <a:p>
          <a:r>
            <a:rPr lang="en-GB" noProof="0" dirty="0"/>
            <a:t>6 step</a:t>
          </a:r>
        </a:p>
      </dgm:t>
    </dgm:pt>
    <dgm:pt modelId="{D95D2F6F-6DFC-FD46-964B-6EB5E17C02C5}" type="parTrans" cxnId="{F62CD85F-8A74-344F-923B-22F4B368E68C}">
      <dgm:prSet/>
      <dgm:spPr/>
      <dgm:t>
        <a:bodyPr/>
        <a:lstStyle/>
        <a:p>
          <a:endParaRPr lang="en-GB"/>
        </a:p>
      </dgm:t>
    </dgm:pt>
    <dgm:pt modelId="{48E4C46A-8883-844E-ADD7-9FB133C51EBD}" type="sibTrans" cxnId="{F62CD85F-8A74-344F-923B-22F4B368E68C}">
      <dgm:prSet/>
      <dgm:spPr/>
      <dgm:t>
        <a:bodyPr/>
        <a:lstStyle/>
        <a:p>
          <a:endParaRPr lang="en-GB"/>
        </a:p>
      </dgm:t>
    </dgm:pt>
    <dgm:pt modelId="{E124A193-2CCB-0444-9302-C3A7DF938F9F}">
      <dgm:prSet phldrT="[Text]"/>
      <dgm:spPr/>
      <dgm:t>
        <a:bodyPr/>
        <a:lstStyle/>
        <a:p>
          <a:pPr>
            <a:buNone/>
          </a:pPr>
          <a:r>
            <a:rPr lang="en-GB" noProof="0" dirty="0"/>
            <a:t>Evaluate alternatives and select the best alternative</a:t>
          </a:r>
        </a:p>
      </dgm:t>
    </dgm:pt>
    <dgm:pt modelId="{7629CCD9-4776-4D4F-9424-9127F678A37E}" type="parTrans" cxnId="{45799490-5382-3448-9E03-C30E6FA9A925}">
      <dgm:prSet/>
      <dgm:spPr/>
      <dgm:t>
        <a:bodyPr/>
        <a:lstStyle/>
        <a:p>
          <a:endParaRPr lang="en-GB"/>
        </a:p>
      </dgm:t>
    </dgm:pt>
    <dgm:pt modelId="{3092F0A6-33CD-F34F-974D-25455F805C7E}" type="sibTrans" cxnId="{45799490-5382-3448-9E03-C30E6FA9A925}">
      <dgm:prSet/>
      <dgm:spPr/>
      <dgm:t>
        <a:bodyPr/>
        <a:lstStyle/>
        <a:p>
          <a:endParaRPr lang="en-GB"/>
        </a:p>
      </dgm:t>
    </dgm:pt>
    <dgm:pt modelId="{EFC15671-958C-1C44-889B-8EB5CC430F40}">
      <dgm:prSet phldrT="[Text]"/>
      <dgm:spPr/>
      <dgm:t>
        <a:bodyPr/>
        <a:lstStyle/>
        <a:p>
          <a:pPr>
            <a:buNone/>
          </a:pPr>
          <a:r>
            <a:rPr lang="en-GB" noProof="0" dirty="0"/>
            <a:t>Develop an action plan</a:t>
          </a:r>
        </a:p>
      </dgm:t>
    </dgm:pt>
    <dgm:pt modelId="{580E83CE-149C-8342-9888-B37C141D2CA6}" type="parTrans" cxnId="{D82A064D-8F23-E147-AB58-4EA2E8AD0A3E}">
      <dgm:prSet/>
      <dgm:spPr/>
      <dgm:t>
        <a:bodyPr/>
        <a:lstStyle/>
        <a:p>
          <a:endParaRPr lang="en-GB"/>
        </a:p>
      </dgm:t>
    </dgm:pt>
    <dgm:pt modelId="{41B3BCC8-6E0B-594A-9560-75FBB73F91D4}" type="sibTrans" cxnId="{D82A064D-8F23-E147-AB58-4EA2E8AD0A3E}">
      <dgm:prSet/>
      <dgm:spPr/>
      <dgm:t>
        <a:bodyPr/>
        <a:lstStyle/>
        <a:p>
          <a:endParaRPr lang="en-GB"/>
        </a:p>
      </dgm:t>
    </dgm:pt>
    <dgm:pt modelId="{9555BC69-1BA7-9F40-B9AF-5D889E76FDF2}">
      <dgm:prSet phldrT="[Text]"/>
      <dgm:spPr/>
      <dgm:t>
        <a:bodyPr/>
        <a:lstStyle/>
        <a:p>
          <a:pPr>
            <a:buNone/>
          </a:pPr>
          <a:r>
            <a:rPr lang="en-GB" noProof="0" dirty="0"/>
            <a:t>Present a plan for implementation</a:t>
          </a:r>
        </a:p>
      </dgm:t>
    </dgm:pt>
    <dgm:pt modelId="{7EE141FB-3036-2C4A-890C-8BD275D95AB6}" type="parTrans" cxnId="{F0458898-A8ED-9749-86AA-BCF29653B1FD}">
      <dgm:prSet/>
      <dgm:spPr/>
      <dgm:t>
        <a:bodyPr/>
        <a:lstStyle/>
        <a:p>
          <a:endParaRPr lang="en-GB"/>
        </a:p>
      </dgm:t>
    </dgm:pt>
    <dgm:pt modelId="{0D31BEE1-5D5E-C249-8B27-025AF8771A2A}" type="sibTrans" cxnId="{F0458898-A8ED-9749-86AA-BCF29653B1FD}">
      <dgm:prSet/>
      <dgm:spPr/>
      <dgm:t>
        <a:bodyPr/>
        <a:lstStyle/>
        <a:p>
          <a:endParaRPr lang="en-GB"/>
        </a:p>
      </dgm:t>
    </dgm:pt>
    <dgm:pt modelId="{FD3124B2-11B3-1F47-AFDE-D16C88608945}" type="pres">
      <dgm:prSet presAssocID="{74AB2518-49AC-1740-A58C-94745600B4A2}" presName="linearFlow" presStyleCnt="0">
        <dgm:presLayoutVars>
          <dgm:dir/>
          <dgm:animLvl val="lvl"/>
          <dgm:resizeHandles val="exact"/>
        </dgm:presLayoutVars>
      </dgm:prSet>
      <dgm:spPr/>
    </dgm:pt>
    <dgm:pt modelId="{372B18D6-5D5E-7941-9485-8EBF98F97157}" type="pres">
      <dgm:prSet presAssocID="{91F4A102-4380-194D-B383-1117B75A94A4}" presName="composite" presStyleCnt="0"/>
      <dgm:spPr/>
    </dgm:pt>
    <dgm:pt modelId="{8E722F8E-0441-C241-8A9E-EFCFF18F7B38}" type="pres">
      <dgm:prSet presAssocID="{91F4A102-4380-194D-B383-1117B75A94A4}" presName="parentText" presStyleLbl="alignNode1" presStyleIdx="0" presStyleCnt="6">
        <dgm:presLayoutVars>
          <dgm:chMax val="1"/>
          <dgm:bulletEnabled val="1"/>
        </dgm:presLayoutVars>
      </dgm:prSet>
      <dgm:spPr/>
    </dgm:pt>
    <dgm:pt modelId="{2258E9B5-0E18-2649-8A64-88F786E7796C}" type="pres">
      <dgm:prSet presAssocID="{91F4A102-4380-194D-B383-1117B75A94A4}" presName="descendantText" presStyleLbl="alignAcc1" presStyleIdx="0" presStyleCnt="6" custLinFactNeighborX="8053" custLinFactNeighborY="-23031">
        <dgm:presLayoutVars>
          <dgm:bulletEnabled val="1"/>
        </dgm:presLayoutVars>
      </dgm:prSet>
      <dgm:spPr/>
    </dgm:pt>
    <dgm:pt modelId="{A53552E0-24AC-B84D-947F-627E4D8135EE}" type="pres">
      <dgm:prSet presAssocID="{83CEE033-7A0C-FD45-9C2E-DAEDBEF6CEFE}" presName="sp" presStyleCnt="0"/>
      <dgm:spPr/>
    </dgm:pt>
    <dgm:pt modelId="{835A735C-35E1-3A49-AA06-CF7A177B7192}" type="pres">
      <dgm:prSet presAssocID="{980ACFEA-FFEE-F74B-8606-9FBB45BEC965}" presName="composite" presStyleCnt="0"/>
      <dgm:spPr/>
    </dgm:pt>
    <dgm:pt modelId="{7ACE1039-D1EF-7843-81D0-DDDF5D810615}" type="pres">
      <dgm:prSet presAssocID="{980ACFEA-FFEE-F74B-8606-9FBB45BEC965}" presName="parentText" presStyleLbl="alignNode1" presStyleIdx="1" presStyleCnt="6">
        <dgm:presLayoutVars>
          <dgm:chMax val="1"/>
          <dgm:bulletEnabled val="1"/>
        </dgm:presLayoutVars>
      </dgm:prSet>
      <dgm:spPr/>
    </dgm:pt>
    <dgm:pt modelId="{8320F43D-1245-394F-8F1F-81F83799B8FC}" type="pres">
      <dgm:prSet presAssocID="{980ACFEA-FFEE-F74B-8606-9FBB45BEC965}" presName="descendantText" presStyleLbl="alignAcc1" presStyleIdx="1" presStyleCnt="6">
        <dgm:presLayoutVars>
          <dgm:bulletEnabled val="1"/>
        </dgm:presLayoutVars>
      </dgm:prSet>
      <dgm:spPr/>
    </dgm:pt>
    <dgm:pt modelId="{DE73E715-3B70-C949-BB0C-2E5A5ACC15A9}" type="pres">
      <dgm:prSet presAssocID="{89EB8034-7B7E-BA48-9AA1-CADCBFAEC415}" presName="sp" presStyleCnt="0"/>
      <dgm:spPr/>
    </dgm:pt>
    <dgm:pt modelId="{F65B3CA9-E44A-4543-8203-81101BFCEB7C}" type="pres">
      <dgm:prSet presAssocID="{4FDDC38C-9099-6D41-9CB8-22901B43C755}" presName="composite" presStyleCnt="0"/>
      <dgm:spPr/>
    </dgm:pt>
    <dgm:pt modelId="{1C400668-B4D3-254B-BA94-32E6E6E10D11}" type="pres">
      <dgm:prSet presAssocID="{4FDDC38C-9099-6D41-9CB8-22901B43C755}" presName="parentText" presStyleLbl="alignNode1" presStyleIdx="2" presStyleCnt="6">
        <dgm:presLayoutVars>
          <dgm:chMax val="1"/>
          <dgm:bulletEnabled val="1"/>
        </dgm:presLayoutVars>
      </dgm:prSet>
      <dgm:spPr/>
    </dgm:pt>
    <dgm:pt modelId="{96473D5F-6874-9C48-B239-87B5358F1B43}" type="pres">
      <dgm:prSet presAssocID="{4FDDC38C-9099-6D41-9CB8-22901B43C755}" presName="descendantText" presStyleLbl="alignAcc1" presStyleIdx="2" presStyleCnt="6">
        <dgm:presLayoutVars>
          <dgm:bulletEnabled val="1"/>
        </dgm:presLayoutVars>
      </dgm:prSet>
      <dgm:spPr/>
    </dgm:pt>
    <dgm:pt modelId="{4B25B7E0-D0E2-CC4F-AD98-08AF0D59811E}" type="pres">
      <dgm:prSet presAssocID="{2E58D5D1-47ED-6142-BF01-C3DC7B9D648C}" presName="sp" presStyleCnt="0"/>
      <dgm:spPr/>
    </dgm:pt>
    <dgm:pt modelId="{B3034E52-F931-FF48-BD02-FF113AC85063}" type="pres">
      <dgm:prSet presAssocID="{505C5050-6F90-104F-94ED-0E064FBE6BB0}" presName="composite" presStyleCnt="0"/>
      <dgm:spPr/>
    </dgm:pt>
    <dgm:pt modelId="{D24FE503-923D-464B-A89D-4C0B91FA858A}" type="pres">
      <dgm:prSet presAssocID="{505C5050-6F90-104F-94ED-0E064FBE6BB0}" presName="parentText" presStyleLbl="alignNode1" presStyleIdx="3" presStyleCnt="6">
        <dgm:presLayoutVars>
          <dgm:chMax val="1"/>
          <dgm:bulletEnabled val="1"/>
        </dgm:presLayoutVars>
      </dgm:prSet>
      <dgm:spPr/>
    </dgm:pt>
    <dgm:pt modelId="{E0EB8693-025A-9F40-A3DF-F72949D30EEA}" type="pres">
      <dgm:prSet presAssocID="{505C5050-6F90-104F-94ED-0E064FBE6BB0}" presName="descendantText" presStyleLbl="alignAcc1" presStyleIdx="3" presStyleCnt="6">
        <dgm:presLayoutVars>
          <dgm:bulletEnabled val="1"/>
        </dgm:presLayoutVars>
      </dgm:prSet>
      <dgm:spPr/>
    </dgm:pt>
    <dgm:pt modelId="{7EA8EB1A-B13C-984C-82F3-25D0F23F7D33}" type="pres">
      <dgm:prSet presAssocID="{98BD16AF-1D5E-114C-B760-2EC16C08FB6A}" presName="sp" presStyleCnt="0"/>
      <dgm:spPr/>
    </dgm:pt>
    <dgm:pt modelId="{D43C792D-8A18-A04A-89BF-0871A0D9D165}" type="pres">
      <dgm:prSet presAssocID="{EE004DD6-8D39-EC46-9353-FAA6183101D9}" presName="composite" presStyleCnt="0"/>
      <dgm:spPr/>
    </dgm:pt>
    <dgm:pt modelId="{AF4F6803-C272-AB48-B98A-5E6749B02FE2}" type="pres">
      <dgm:prSet presAssocID="{EE004DD6-8D39-EC46-9353-FAA6183101D9}" presName="parentText" presStyleLbl="alignNode1" presStyleIdx="4" presStyleCnt="6">
        <dgm:presLayoutVars>
          <dgm:chMax val="1"/>
          <dgm:bulletEnabled val="1"/>
        </dgm:presLayoutVars>
      </dgm:prSet>
      <dgm:spPr/>
    </dgm:pt>
    <dgm:pt modelId="{BFC5B82B-A675-CC49-8EB7-6E1E44E6563D}" type="pres">
      <dgm:prSet presAssocID="{EE004DD6-8D39-EC46-9353-FAA6183101D9}" presName="descendantText" presStyleLbl="alignAcc1" presStyleIdx="4" presStyleCnt="6">
        <dgm:presLayoutVars>
          <dgm:bulletEnabled val="1"/>
        </dgm:presLayoutVars>
      </dgm:prSet>
      <dgm:spPr/>
    </dgm:pt>
    <dgm:pt modelId="{71523809-72BA-F741-AADB-84701AD227AB}" type="pres">
      <dgm:prSet presAssocID="{93EB983F-C263-BC46-B083-9EEDB4484724}" presName="sp" presStyleCnt="0"/>
      <dgm:spPr/>
    </dgm:pt>
    <dgm:pt modelId="{420B78BE-C66D-7B45-9DE8-0CA7D82DC8D4}" type="pres">
      <dgm:prSet presAssocID="{A11C4DFF-D3F7-BB40-B221-D4C0014CC6E7}" presName="composite" presStyleCnt="0"/>
      <dgm:spPr/>
    </dgm:pt>
    <dgm:pt modelId="{5362B258-D5CC-D542-B19C-F5D79B033B89}" type="pres">
      <dgm:prSet presAssocID="{A11C4DFF-D3F7-BB40-B221-D4C0014CC6E7}" presName="parentText" presStyleLbl="alignNode1" presStyleIdx="5" presStyleCnt="6">
        <dgm:presLayoutVars>
          <dgm:chMax val="1"/>
          <dgm:bulletEnabled val="1"/>
        </dgm:presLayoutVars>
      </dgm:prSet>
      <dgm:spPr/>
    </dgm:pt>
    <dgm:pt modelId="{3760A2C7-ECF7-5443-9460-01B0E9C56C7B}" type="pres">
      <dgm:prSet presAssocID="{A11C4DFF-D3F7-BB40-B221-D4C0014CC6E7}" presName="descendantText" presStyleLbl="alignAcc1" presStyleIdx="5" presStyleCnt="6">
        <dgm:presLayoutVars>
          <dgm:bulletEnabled val="1"/>
        </dgm:presLayoutVars>
      </dgm:prSet>
      <dgm:spPr/>
    </dgm:pt>
  </dgm:ptLst>
  <dgm:cxnLst>
    <dgm:cxn modelId="{DBFBC607-0937-8F42-96DC-3FB9434C2C43}" type="presOf" srcId="{9555BC69-1BA7-9F40-B9AF-5D889E76FDF2}" destId="{3760A2C7-ECF7-5443-9460-01B0E9C56C7B}" srcOrd="0" destOrd="0" presId="urn:microsoft.com/office/officeart/2005/8/layout/chevron2"/>
    <dgm:cxn modelId="{BAB4E320-A5F4-1A43-A319-5998E89A2584}" type="presOf" srcId="{980ACFEA-FFEE-F74B-8606-9FBB45BEC965}" destId="{7ACE1039-D1EF-7843-81D0-DDDF5D810615}" srcOrd="0" destOrd="0" presId="urn:microsoft.com/office/officeart/2005/8/layout/chevron2"/>
    <dgm:cxn modelId="{E2B81124-FCD9-4E4B-A943-757DDC6F893F}" srcId="{74AB2518-49AC-1740-A58C-94745600B4A2}" destId="{980ACFEA-FFEE-F74B-8606-9FBB45BEC965}" srcOrd="1" destOrd="0" parTransId="{D039E21E-E1F4-8243-88C3-21B9400976ED}" sibTransId="{89EB8034-7B7E-BA48-9AA1-CADCBFAEC415}"/>
    <dgm:cxn modelId="{0A2E162D-C720-9244-BD4C-50BB2A5072C5}" type="presOf" srcId="{5A8C5FFD-6CF5-F64A-AB5A-ADA5C2FE4E2B}" destId="{2258E9B5-0E18-2649-8A64-88F786E7796C}" srcOrd="0" destOrd="0" presId="urn:microsoft.com/office/officeart/2005/8/layout/chevron2"/>
    <dgm:cxn modelId="{069A1048-A853-3549-AC24-F213C8C7BDD9}" type="presOf" srcId="{4FDDC38C-9099-6D41-9CB8-22901B43C755}" destId="{1C400668-B4D3-254B-BA94-32E6E6E10D11}" srcOrd="0" destOrd="0" presId="urn:microsoft.com/office/officeart/2005/8/layout/chevron2"/>
    <dgm:cxn modelId="{D82A064D-8F23-E147-AB58-4EA2E8AD0A3E}" srcId="{EE004DD6-8D39-EC46-9353-FAA6183101D9}" destId="{EFC15671-958C-1C44-889B-8EB5CC430F40}" srcOrd="0" destOrd="0" parTransId="{580E83CE-149C-8342-9888-B37C141D2CA6}" sibTransId="{41B3BCC8-6E0B-594A-9560-75FBB73F91D4}"/>
    <dgm:cxn modelId="{7834DD52-1F83-F043-857B-38B3F22EDBA1}" type="presOf" srcId="{EFC15671-958C-1C44-889B-8EB5CC430F40}" destId="{BFC5B82B-A675-CC49-8EB7-6E1E44E6563D}" srcOrd="0" destOrd="0" presId="urn:microsoft.com/office/officeart/2005/8/layout/chevron2"/>
    <dgm:cxn modelId="{3A6DFC55-E7D6-0C45-A00E-A9553A20C7F5}" srcId="{74AB2518-49AC-1740-A58C-94745600B4A2}" destId="{4FDDC38C-9099-6D41-9CB8-22901B43C755}" srcOrd="2" destOrd="0" parTransId="{E494311B-9521-6346-9E00-0A8B2E650CAD}" sibTransId="{2E58D5D1-47ED-6142-BF01-C3DC7B9D648C}"/>
    <dgm:cxn modelId="{22028058-5890-7D46-9A93-B87D0DDDB3D3}" type="presOf" srcId="{B1F66543-89D5-FD47-BA66-40458F52E610}" destId="{96473D5F-6874-9C48-B239-87B5358F1B43}" srcOrd="0" destOrd="0" presId="urn:microsoft.com/office/officeart/2005/8/layout/chevron2"/>
    <dgm:cxn modelId="{65DD5D5F-0656-7641-8DCF-E09E41C212A6}" type="presOf" srcId="{A11C4DFF-D3F7-BB40-B221-D4C0014CC6E7}" destId="{5362B258-D5CC-D542-B19C-F5D79B033B89}" srcOrd="0" destOrd="0" presId="urn:microsoft.com/office/officeart/2005/8/layout/chevron2"/>
    <dgm:cxn modelId="{F62CD85F-8A74-344F-923B-22F4B368E68C}" srcId="{74AB2518-49AC-1740-A58C-94745600B4A2}" destId="{A11C4DFF-D3F7-BB40-B221-D4C0014CC6E7}" srcOrd="5" destOrd="0" parTransId="{D95D2F6F-6DFC-FD46-964B-6EB5E17C02C5}" sibTransId="{48E4C46A-8883-844E-ADD7-9FB133C51EBD}"/>
    <dgm:cxn modelId="{D17F4D66-9C97-FD4B-B108-543855F44606}" type="presOf" srcId="{505C5050-6F90-104F-94ED-0E064FBE6BB0}" destId="{D24FE503-923D-464B-A89D-4C0B91FA858A}" srcOrd="0" destOrd="0" presId="urn:microsoft.com/office/officeart/2005/8/layout/chevron2"/>
    <dgm:cxn modelId="{9114D568-B644-A441-AD9B-F85371433940}" srcId="{4FDDC38C-9099-6D41-9CB8-22901B43C755}" destId="{B1F66543-89D5-FD47-BA66-40458F52E610}" srcOrd="0" destOrd="0" parTransId="{9A03ACB1-FFC6-AD43-B8FF-8243899B9663}" sibTransId="{893B31EE-AB30-0A4F-B556-FDC3DEAEC164}"/>
    <dgm:cxn modelId="{D4187673-10A4-8441-A9FC-3B043DDAFB21}" srcId="{74AB2518-49AC-1740-A58C-94745600B4A2}" destId="{EE004DD6-8D39-EC46-9353-FAA6183101D9}" srcOrd="4" destOrd="0" parTransId="{6066F6B2-5809-BA4F-872C-BA8E296E45E0}" sibTransId="{93EB983F-C263-BC46-B083-9EEDB4484724}"/>
    <dgm:cxn modelId="{9DDC9181-8D5E-8045-ACD0-A9DA4194C6B7}" type="presOf" srcId="{EE004DD6-8D39-EC46-9353-FAA6183101D9}" destId="{AF4F6803-C272-AB48-B98A-5E6749B02FE2}" srcOrd="0" destOrd="0" presId="urn:microsoft.com/office/officeart/2005/8/layout/chevron2"/>
    <dgm:cxn modelId="{53D49B86-4BFA-CB47-B59A-C2DD175C9C72}" type="presOf" srcId="{74AB2518-49AC-1740-A58C-94745600B4A2}" destId="{FD3124B2-11B3-1F47-AFDE-D16C88608945}" srcOrd="0" destOrd="0" presId="urn:microsoft.com/office/officeart/2005/8/layout/chevron2"/>
    <dgm:cxn modelId="{60490E8F-4A48-CF46-A76D-3B72AFAC8BD8}" srcId="{91F4A102-4380-194D-B383-1117B75A94A4}" destId="{5A8C5FFD-6CF5-F64A-AB5A-ADA5C2FE4E2B}" srcOrd="0" destOrd="0" parTransId="{70814EA6-8437-FE49-A4D1-EBD8472B3478}" sibTransId="{0444E28A-136B-B44E-AA51-D251348CC9B1}"/>
    <dgm:cxn modelId="{45799490-5382-3448-9E03-C30E6FA9A925}" srcId="{505C5050-6F90-104F-94ED-0E064FBE6BB0}" destId="{E124A193-2CCB-0444-9302-C3A7DF938F9F}" srcOrd="0" destOrd="0" parTransId="{7629CCD9-4776-4D4F-9424-9127F678A37E}" sibTransId="{3092F0A6-33CD-F34F-974D-25455F805C7E}"/>
    <dgm:cxn modelId="{BC0D7E96-7820-9D45-ACD2-3B797623897C}" type="presOf" srcId="{E124A193-2CCB-0444-9302-C3A7DF938F9F}" destId="{E0EB8693-025A-9F40-A3DF-F72949D30EEA}" srcOrd="0" destOrd="0" presId="urn:microsoft.com/office/officeart/2005/8/layout/chevron2"/>
    <dgm:cxn modelId="{F0458898-A8ED-9749-86AA-BCF29653B1FD}" srcId="{A11C4DFF-D3F7-BB40-B221-D4C0014CC6E7}" destId="{9555BC69-1BA7-9F40-B9AF-5D889E76FDF2}" srcOrd="0" destOrd="0" parTransId="{7EE141FB-3036-2C4A-890C-8BD275D95AB6}" sibTransId="{0D31BEE1-5D5E-C249-8B27-025AF8771A2A}"/>
    <dgm:cxn modelId="{FF2432B0-DE9C-0844-AEA5-5053A9046576}" type="presOf" srcId="{91F4A102-4380-194D-B383-1117B75A94A4}" destId="{8E722F8E-0441-C241-8A9E-EFCFF18F7B38}" srcOrd="0" destOrd="0" presId="urn:microsoft.com/office/officeart/2005/8/layout/chevron2"/>
    <dgm:cxn modelId="{48ACEDC1-E8B4-9A41-AEC4-A336ECD9B2BB}" srcId="{74AB2518-49AC-1740-A58C-94745600B4A2}" destId="{505C5050-6F90-104F-94ED-0E064FBE6BB0}" srcOrd="3" destOrd="0" parTransId="{067E659A-A8F1-AC4A-B3D6-508BFC4B4E05}" sibTransId="{98BD16AF-1D5E-114C-B760-2EC16C08FB6A}"/>
    <dgm:cxn modelId="{CEA4DAD2-BBB1-F44A-B729-58A0D6277683}" srcId="{980ACFEA-FFEE-F74B-8606-9FBB45BEC965}" destId="{A2A0AE3D-A6FC-8C46-AA94-EE7D1B0167AD}" srcOrd="0" destOrd="0" parTransId="{F3286060-533B-454E-8610-C5563D4E429E}" sibTransId="{9EFE06ED-9C54-D540-902E-8A02C3D643D4}"/>
    <dgm:cxn modelId="{94A059DF-FE1E-B344-B328-838961B7EA57}" type="presOf" srcId="{A2A0AE3D-A6FC-8C46-AA94-EE7D1B0167AD}" destId="{8320F43D-1245-394F-8F1F-81F83799B8FC}" srcOrd="0" destOrd="0" presId="urn:microsoft.com/office/officeart/2005/8/layout/chevron2"/>
    <dgm:cxn modelId="{9BB8D7F7-8D5D-BF44-8EFC-075E83C27947}" srcId="{74AB2518-49AC-1740-A58C-94745600B4A2}" destId="{91F4A102-4380-194D-B383-1117B75A94A4}" srcOrd="0" destOrd="0" parTransId="{1097045E-E529-BD4F-8DF7-32F0C126D278}" sibTransId="{83CEE033-7A0C-FD45-9C2E-DAEDBEF6CEFE}"/>
    <dgm:cxn modelId="{50112584-6B44-FA45-B02A-39CB9E222330}" type="presParOf" srcId="{FD3124B2-11B3-1F47-AFDE-D16C88608945}" destId="{372B18D6-5D5E-7941-9485-8EBF98F97157}" srcOrd="0" destOrd="0" presId="urn:microsoft.com/office/officeart/2005/8/layout/chevron2"/>
    <dgm:cxn modelId="{958D4A19-C4B6-734B-BD78-EF9171CB2AA1}" type="presParOf" srcId="{372B18D6-5D5E-7941-9485-8EBF98F97157}" destId="{8E722F8E-0441-C241-8A9E-EFCFF18F7B38}" srcOrd="0" destOrd="0" presId="urn:microsoft.com/office/officeart/2005/8/layout/chevron2"/>
    <dgm:cxn modelId="{3956BDDE-97A5-614D-B344-7F81304C539F}" type="presParOf" srcId="{372B18D6-5D5E-7941-9485-8EBF98F97157}" destId="{2258E9B5-0E18-2649-8A64-88F786E7796C}" srcOrd="1" destOrd="0" presId="urn:microsoft.com/office/officeart/2005/8/layout/chevron2"/>
    <dgm:cxn modelId="{C09A1730-F3E7-104C-B0E1-4EA1607103F1}" type="presParOf" srcId="{FD3124B2-11B3-1F47-AFDE-D16C88608945}" destId="{A53552E0-24AC-B84D-947F-627E4D8135EE}" srcOrd="1" destOrd="0" presId="urn:microsoft.com/office/officeart/2005/8/layout/chevron2"/>
    <dgm:cxn modelId="{1466D204-D81D-324D-B6E2-4026D64D8D62}" type="presParOf" srcId="{FD3124B2-11B3-1F47-AFDE-D16C88608945}" destId="{835A735C-35E1-3A49-AA06-CF7A177B7192}" srcOrd="2" destOrd="0" presId="urn:microsoft.com/office/officeart/2005/8/layout/chevron2"/>
    <dgm:cxn modelId="{02357E4E-77B2-C243-B052-44570AED86BB}" type="presParOf" srcId="{835A735C-35E1-3A49-AA06-CF7A177B7192}" destId="{7ACE1039-D1EF-7843-81D0-DDDF5D810615}" srcOrd="0" destOrd="0" presId="urn:microsoft.com/office/officeart/2005/8/layout/chevron2"/>
    <dgm:cxn modelId="{07384822-A97F-E247-8537-7D5295D0EC8E}" type="presParOf" srcId="{835A735C-35E1-3A49-AA06-CF7A177B7192}" destId="{8320F43D-1245-394F-8F1F-81F83799B8FC}" srcOrd="1" destOrd="0" presId="urn:microsoft.com/office/officeart/2005/8/layout/chevron2"/>
    <dgm:cxn modelId="{E2DC45F2-4C88-254A-9B8D-83ECBD1E39E1}" type="presParOf" srcId="{FD3124B2-11B3-1F47-AFDE-D16C88608945}" destId="{DE73E715-3B70-C949-BB0C-2E5A5ACC15A9}" srcOrd="3" destOrd="0" presId="urn:microsoft.com/office/officeart/2005/8/layout/chevron2"/>
    <dgm:cxn modelId="{B14AB739-4ED6-A54A-962F-C7C86DAD8FAB}" type="presParOf" srcId="{FD3124B2-11B3-1F47-AFDE-D16C88608945}" destId="{F65B3CA9-E44A-4543-8203-81101BFCEB7C}" srcOrd="4" destOrd="0" presId="urn:microsoft.com/office/officeart/2005/8/layout/chevron2"/>
    <dgm:cxn modelId="{A9B72DD8-6A27-E94F-9E40-B75658E8E7B2}" type="presParOf" srcId="{F65B3CA9-E44A-4543-8203-81101BFCEB7C}" destId="{1C400668-B4D3-254B-BA94-32E6E6E10D11}" srcOrd="0" destOrd="0" presId="urn:microsoft.com/office/officeart/2005/8/layout/chevron2"/>
    <dgm:cxn modelId="{B880E4B5-253C-C649-B039-851DD46E90C0}" type="presParOf" srcId="{F65B3CA9-E44A-4543-8203-81101BFCEB7C}" destId="{96473D5F-6874-9C48-B239-87B5358F1B43}" srcOrd="1" destOrd="0" presId="urn:microsoft.com/office/officeart/2005/8/layout/chevron2"/>
    <dgm:cxn modelId="{26290730-FDCD-5742-B668-B832FB4FC37E}" type="presParOf" srcId="{FD3124B2-11B3-1F47-AFDE-D16C88608945}" destId="{4B25B7E0-D0E2-CC4F-AD98-08AF0D59811E}" srcOrd="5" destOrd="0" presId="urn:microsoft.com/office/officeart/2005/8/layout/chevron2"/>
    <dgm:cxn modelId="{0B1A821A-8F02-134C-AFE0-7152A841F91C}" type="presParOf" srcId="{FD3124B2-11B3-1F47-AFDE-D16C88608945}" destId="{B3034E52-F931-FF48-BD02-FF113AC85063}" srcOrd="6" destOrd="0" presId="urn:microsoft.com/office/officeart/2005/8/layout/chevron2"/>
    <dgm:cxn modelId="{B334DC82-CB86-E34C-A608-7A1DE0018269}" type="presParOf" srcId="{B3034E52-F931-FF48-BD02-FF113AC85063}" destId="{D24FE503-923D-464B-A89D-4C0B91FA858A}" srcOrd="0" destOrd="0" presId="urn:microsoft.com/office/officeart/2005/8/layout/chevron2"/>
    <dgm:cxn modelId="{F1E55BC9-FC77-F54F-9BA8-5A64E81A7FCD}" type="presParOf" srcId="{B3034E52-F931-FF48-BD02-FF113AC85063}" destId="{E0EB8693-025A-9F40-A3DF-F72949D30EEA}" srcOrd="1" destOrd="0" presId="urn:microsoft.com/office/officeart/2005/8/layout/chevron2"/>
    <dgm:cxn modelId="{CACDD333-0565-2B44-86ED-E215DA80E24E}" type="presParOf" srcId="{FD3124B2-11B3-1F47-AFDE-D16C88608945}" destId="{7EA8EB1A-B13C-984C-82F3-25D0F23F7D33}" srcOrd="7" destOrd="0" presId="urn:microsoft.com/office/officeart/2005/8/layout/chevron2"/>
    <dgm:cxn modelId="{C3CAAD94-D653-A34E-B46B-10E4F093EE8E}" type="presParOf" srcId="{FD3124B2-11B3-1F47-AFDE-D16C88608945}" destId="{D43C792D-8A18-A04A-89BF-0871A0D9D165}" srcOrd="8" destOrd="0" presId="urn:microsoft.com/office/officeart/2005/8/layout/chevron2"/>
    <dgm:cxn modelId="{4F674BE6-EC98-3E44-BF11-48D9FE0AA875}" type="presParOf" srcId="{D43C792D-8A18-A04A-89BF-0871A0D9D165}" destId="{AF4F6803-C272-AB48-B98A-5E6749B02FE2}" srcOrd="0" destOrd="0" presId="urn:microsoft.com/office/officeart/2005/8/layout/chevron2"/>
    <dgm:cxn modelId="{AF0643F3-9800-3245-829A-5299A103190C}" type="presParOf" srcId="{D43C792D-8A18-A04A-89BF-0871A0D9D165}" destId="{BFC5B82B-A675-CC49-8EB7-6E1E44E6563D}" srcOrd="1" destOrd="0" presId="urn:microsoft.com/office/officeart/2005/8/layout/chevron2"/>
    <dgm:cxn modelId="{65C1721D-338C-2B42-9654-94CC5CB4FA5E}" type="presParOf" srcId="{FD3124B2-11B3-1F47-AFDE-D16C88608945}" destId="{71523809-72BA-F741-AADB-84701AD227AB}" srcOrd="9" destOrd="0" presId="urn:microsoft.com/office/officeart/2005/8/layout/chevron2"/>
    <dgm:cxn modelId="{C773E90E-006F-394E-A32A-A0880FD339D0}" type="presParOf" srcId="{FD3124B2-11B3-1F47-AFDE-D16C88608945}" destId="{420B78BE-C66D-7B45-9DE8-0CA7D82DC8D4}" srcOrd="10" destOrd="0" presId="urn:microsoft.com/office/officeart/2005/8/layout/chevron2"/>
    <dgm:cxn modelId="{FB1F2CD4-80D5-D646-9280-562763750BC1}" type="presParOf" srcId="{420B78BE-C66D-7B45-9DE8-0CA7D82DC8D4}" destId="{5362B258-D5CC-D542-B19C-F5D79B033B89}" srcOrd="0" destOrd="0" presId="urn:microsoft.com/office/officeart/2005/8/layout/chevron2"/>
    <dgm:cxn modelId="{7DE397FC-2E3C-5042-B81A-AA194524D510}" type="presParOf" srcId="{420B78BE-C66D-7B45-9DE8-0CA7D82DC8D4}" destId="{3760A2C7-ECF7-5443-9460-01B0E9C56C7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52FE26-E2CD-9D40-829C-5F0686153A58}" type="doc">
      <dgm:prSet loTypeId="urn:microsoft.com/office/officeart/2005/8/layout/gear1" loCatId="" qsTypeId="urn:microsoft.com/office/officeart/2005/8/quickstyle/simple1" qsCatId="simple" csTypeId="urn:microsoft.com/office/officeart/2005/8/colors/accent1_2" csCatId="accent1" phldr="1"/>
      <dgm:spPr/>
    </dgm:pt>
    <dgm:pt modelId="{69B9CD43-F295-304B-8DB3-16D1E497FA18}">
      <dgm:prSet phldrT="[Text]"/>
      <dgm:spPr>
        <a:solidFill>
          <a:srgbClr val="00B0F0"/>
        </a:solidFill>
      </dgm:spPr>
      <dgm:t>
        <a:bodyPr/>
        <a:lstStyle/>
        <a:p>
          <a:r>
            <a:rPr lang="en-GB" dirty="0"/>
            <a:t>MISSION</a:t>
          </a:r>
        </a:p>
      </dgm:t>
    </dgm:pt>
    <dgm:pt modelId="{5B112813-1168-3B49-8AA7-6A44D350F6C9}" type="parTrans" cxnId="{88030A18-529B-9248-8F94-8A93007962EE}">
      <dgm:prSet/>
      <dgm:spPr/>
      <dgm:t>
        <a:bodyPr/>
        <a:lstStyle/>
        <a:p>
          <a:endParaRPr lang="en-GB" dirty="0"/>
        </a:p>
      </dgm:t>
    </dgm:pt>
    <dgm:pt modelId="{BFA8DC82-6608-0744-8651-0F6D394AB314}" type="sibTrans" cxnId="{88030A18-529B-9248-8F94-8A93007962EE}">
      <dgm:prSet/>
      <dgm:spPr/>
      <dgm:t>
        <a:bodyPr/>
        <a:lstStyle/>
        <a:p>
          <a:endParaRPr lang="en-GB" dirty="0"/>
        </a:p>
      </dgm:t>
    </dgm:pt>
    <dgm:pt modelId="{BFA8B1A3-6EDC-4248-8144-92745219CD14}">
      <dgm:prSet phldrT="[Text]"/>
      <dgm:spPr>
        <a:solidFill>
          <a:schemeClr val="accent1"/>
        </a:solidFill>
      </dgm:spPr>
      <dgm:t>
        <a:bodyPr/>
        <a:lstStyle/>
        <a:p>
          <a:r>
            <a:rPr lang="en-GB" dirty="0"/>
            <a:t>VISION</a:t>
          </a:r>
        </a:p>
      </dgm:t>
    </dgm:pt>
    <dgm:pt modelId="{FD3B262D-58B9-7048-8409-58EA5C767F8F}" type="parTrans" cxnId="{997645F3-B09E-E845-BF9D-BD6E33B2815D}">
      <dgm:prSet/>
      <dgm:spPr/>
      <dgm:t>
        <a:bodyPr/>
        <a:lstStyle/>
        <a:p>
          <a:endParaRPr lang="en-GB" dirty="0"/>
        </a:p>
      </dgm:t>
    </dgm:pt>
    <dgm:pt modelId="{433EE060-02E1-6147-B065-8888DB456133}" type="sibTrans" cxnId="{997645F3-B09E-E845-BF9D-BD6E33B2815D}">
      <dgm:prSet/>
      <dgm:spPr/>
      <dgm:t>
        <a:bodyPr/>
        <a:lstStyle/>
        <a:p>
          <a:endParaRPr lang="en-GB" dirty="0"/>
        </a:p>
      </dgm:t>
    </dgm:pt>
    <dgm:pt modelId="{96E06866-1B28-3847-AE66-13569EBF75B8}">
      <dgm:prSet phldrT="[Text]"/>
      <dgm:spPr>
        <a:solidFill>
          <a:srgbClr val="00B050"/>
        </a:solidFill>
      </dgm:spPr>
      <dgm:t>
        <a:bodyPr/>
        <a:lstStyle/>
        <a:p>
          <a:r>
            <a:rPr lang="en-GB" dirty="0"/>
            <a:t>VALUES</a:t>
          </a:r>
        </a:p>
      </dgm:t>
    </dgm:pt>
    <dgm:pt modelId="{4E5A8289-3B30-8142-8085-AE43855ED409}" type="parTrans" cxnId="{6C9D2C63-03D2-3F46-BA19-9B4034DDC0F6}">
      <dgm:prSet/>
      <dgm:spPr/>
      <dgm:t>
        <a:bodyPr/>
        <a:lstStyle/>
        <a:p>
          <a:endParaRPr lang="en-GB" dirty="0"/>
        </a:p>
      </dgm:t>
    </dgm:pt>
    <dgm:pt modelId="{6DFA3A9F-53BE-D248-B8AC-BC137A11E367}" type="sibTrans" cxnId="{6C9D2C63-03D2-3F46-BA19-9B4034DDC0F6}">
      <dgm:prSet/>
      <dgm:spPr/>
      <dgm:t>
        <a:bodyPr/>
        <a:lstStyle/>
        <a:p>
          <a:endParaRPr lang="en-GB" dirty="0"/>
        </a:p>
      </dgm:t>
    </dgm:pt>
    <dgm:pt modelId="{78408116-CD21-A945-A201-3168B3C39AD3}" type="pres">
      <dgm:prSet presAssocID="{D052FE26-E2CD-9D40-829C-5F0686153A58}" presName="composite" presStyleCnt="0">
        <dgm:presLayoutVars>
          <dgm:chMax val="3"/>
          <dgm:animLvl val="lvl"/>
          <dgm:resizeHandles val="exact"/>
        </dgm:presLayoutVars>
      </dgm:prSet>
      <dgm:spPr/>
    </dgm:pt>
    <dgm:pt modelId="{BD7B8F46-E7B1-E244-B2FB-A868255ABD08}" type="pres">
      <dgm:prSet presAssocID="{69B9CD43-F295-304B-8DB3-16D1E497FA18}" presName="gear1" presStyleLbl="node1" presStyleIdx="0" presStyleCnt="3" custLinFactNeighborX="5308" custLinFactNeighborY="1809">
        <dgm:presLayoutVars>
          <dgm:chMax val="1"/>
          <dgm:bulletEnabled val="1"/>
        </dgm:presLayoutVars>
      </dgm:prSet>
      <dgm:spPr/>
    </dgm:pt>
    <dgm:pt modelId="{2A73228B-F36D-2C40-8FB1-23C9A2881D65}" type="pres">
      <dgm:prSet presAssocID="{69B9CD43-F295-304B-8DB3-16D1E497FA18}" presName="gear1srcNode" presStyleLbl="node1" presStyleIdx="0" presStyleCnt="3"/>
      <dgm:spPr/>
    </dgm:pt>
    <dgm:pt modelId="{68136770-1168-D748-81CE-EC195BDB6543}" type="pres">
      <dgm:prSet presAssocID="{69B9CD43-F295-304B-8DB3-16D1E497FA18}" presName="gear1dstNode" presStyleLbl="node1" presStyleIdx="0" presStyleCnt="3"/>
      <dgm:spPr/>
    </dgm:pt>
    <dgm:pt modelId="{510FC79E-84ED-0B4B-8709-27D5695EBB19}" type="pres">
      <dgm:prSet presAssocID="{BFA8B1A3-6EDC-4248-8144-92745219CD14}" presName="gear2" presStyleLbl="node1" presStyleIdx="1" presStyleCnt="3">
        <dgm:presLayoutVars>
          <dgm:chMax val="1"/>
          <dgm:bulletEnabled val="1"/>
        </dgm:presLayoutVars>
      </dgm:prSet>
      <dgm:spPr/>
    </dgm:pt>
    <dgm:pt modelId="{99BA875D-A11D-EE41-AE1B-DA176812AEAE}" type="pres">
      <dgm:prSet presAssocID="{BFA8B1A3-6EDC-4248-8144-92745219CD14}" presName="gear2srcNode" presStyleLbl="node1" presStyleIdx="1" presStyleCnt="3"/>
      <dgm:spPr/>
    </dgm:pt>
    <dgm:pt modelId="{DA618C1A-6930-204F-89B3-BA119250B21E}" type="pres">
      <dgm:prSet presAssocID="{BFA8B1A3-6EDC-4248-8144-92745219CD14}" presName="gear2dstNode" presStyleLbl="node1" presStyleIdx="1" presStyleCnt="3"/>
      <dgm:spPr/>
    </dgm:pt>
    <dgm:pt modelId="{8618B762-CB58-B145-9852-CD17DA444068}" type="pres">
      <dgm:prSet presAssocID="{96E06866-1B28-3847-AE66-13569EBF75B8}" presName="gear3" presStyleLbl="node1" presStyleIdx="2" presStyleCnt="3"/>
      <dgm:spPr/>
    </dgm:pt>
    <dgm:pt modelId="{D3EB0CDC-A3E3-FC46-9686-18AA1580303D}" type="pres">
      <dgm:prSet presAssocID="{96E06866-1B28-3847-AE66-13569EBF75B8}" presName="gear3tx" presStyleLbl="node1" presStyleIdx="2" presStyleCnt="3">
        <dgm:presLayoutVars>
          <dgm:chMax val="1"/>
          <dgm:bulletEnabled val="1"/>
        </dgm:presLayoutVars>
      </dgm:prSet>
      <dgm:spPr/>
    </dgm:pt>
    <dgm:pt modelId="{D13CA017-08ED-1C4F-BCF2-3A496D898537}" type="pres">
      <dgm:prSet presAssocID="{96E06866-1B28-3847-AE66-13569EBF75B8}" presName="gear3srcNode" presStyleLbl="node1" presStyleIdx="2" presStyleCnt="3"/>
      <dgm:spPr/>
    </dgm:pt>
    <dgm:pt modelId="{00BA127E-DD52-704A-BBC3-8FC83BC36919}" type="pres">
      <dgm:prSet presAssocID="{96E06866-1B28-3847-AE66-13569EBF75B8}" presName="gear3dstNode" presStyleLbl="node1" presStyleIdx="2" presStyleCnt="3"/>
      <dgm:spPr/>
    </dgm:pt>
    <dgm:pt modelId="{24E15852-4B2D-3243-B50B-0045F8E8C6F7}" type="pres">
      <dgm:prSet presAssocID="{BFA8DC82-6608-0744-8651-0F6D394AB314}" presName="connector1" presStyleLbl="sibTrans2D1" presStyleIdx="0" presStyleCnt="3" custLinFactNeighborY="-2104"/>
      <dgm:spPr/>
    </dgm:pt>
    <dgm:pt modelId="{4A024097-072E-3541-AE87-15793BB877C8}" type="pres">
      <dgm:prSet presAssocID="{433EE060-02E1-6147-B065-8888DB456133}" presName="connector2" presStyleLbl="sibTrans2D1" presStyleIdx="1" presStyleCnt="3"/>
      <dgm:spPr/>
    </dgm:pt>
    <dgm:pt modelId="{F5A7F568-61B8-2B4D-A4F5-B84E7DC6FCA4}" type="pres">
      <dgm:prSet presAssocID="{6DFA3A9F-53BE-D248-B8AC-BC137A11E367}" presName="connector3" presStyleLbl="sibTrans2D1" presStyleIdx="2" presStyleCnt="3"/>
      <dgm:spPr/>
    </dgm:pt>
  </dgm:ptLst>
  <dgm:cxnLst>
    <dgm:cxn modelId="{88030A18-529B-9248-8F94-8A93007962EE}" srcId="{D052FE26-E2CD-9D40-829C-5F0686153A58}" destId="{69B9CD43-F295-304B-8DB3-16D1E497FA18}" srcOrd="0" destOrd="0" parTransId="{5B112813-1168-3B49-8AA7-6A44D350F6C9}" sibTransId="{BFA8DC82-6608-0744-8651-0F6D394AB314}"/>
    <dgm:cxn modelId="{1EB40B21-3348-2F46-B4FA-70AC79E7596E}" type="presOf" srcId="{69B9CD43-F295-304B-8DB3-16D1E497FA18}" destId="{2A73228B-F36D-2C40-8FB1-23C9A2881D65}" srcOrd="1" destOrd="0" presId="urn:microsoft.com/office/officeart/2005/8/layout/gear1"/>
    <dgm:cxn modelId="{8BC18F43-48B9-5740-9296-15F141A79561}" type="presOf" srcId="{96E06866-1B28-3847-AE66-13569EBF75B8}" destId="{00BA127E-DD52-704A-BBC3-8FC83BC36919}" srcOrd="3" destOrd="0" presId="urn:microsoft.com/office/officeart/2005/8/layout/gear1"/>
    <dgm:cxn modelId="{5A99F151-79D2-7B44-A569-18193BA0C217}" type="presOf" srcId="{BFA8B1A3-6EDC-4248-8144-92745219CD14}" destId="{DA618C1A-6930-204F-89B3-BA119250B21E}" srcOrd="2" destOrd="0" presId="urn:microsoft.com/office/officeart/2005/8/layout/gear1"/>
    <dgm:cxn modelId="{6C9D2C63-03D2-3F46-BA19-9B4034DDC0F6}" srcId="{D052FE26-E2CD-9D40-829C-5F0686153A58}" destId="{96E06866-1B28-3847-AE66-13569EBF75B8}" srcOrd="2" destOrd="0" parTransId="{4E5A8289-3B30-8142-8085-AE43855ED409}" sibTransId="{6DFA3A9F-53BE-D248-B8AC-BC137A11E367}"/>
    <dgm:cxn modelId="{569F4765-7150-0D43-B67E-D8DED93F3B6F}" type="presOf" srcId="{433EE060-02E1-6147-B065-8888DB456133}" destId="{4A024097-072E-3541-AE87-15793BB877C8}" srcOrd="0" destOrd="0" presId="urn:microsoft.com/office/officeart/2005/8/layout/gear1"/>
    <dgm:cxn modelId="{2CD48C6B-66E9-4143-A080-BE2E61A26156}" type="presOf" srcId="{BFA8B1A3-6EDC-4248-8144-92745219CD14}" destId="{99BA875D-A11D-EE41-AE1B-DA176812AEAE}" srcOrd="1" destOrd="0" presId="urn:microsoft.com/office/officeart/2005/8/layout/gear1"/>
    <dgm:cxn modelId="{38B94580-EB42-2A4B-AFB3-C783F7BB8875}" type="presOf" srcId="{96E06866-1B28-3847-AE66-13569EBF75B8}" destId="{D13CA017-08ED-1C4F-BCF2-3A496D898537}" srcOrd="2" destOrd="0" presId="urn:microsoft.com/office/officeart/2005/8/layout/gear1"/>
    <dgm:cxn modelId="{5099258D-DD84-024A-B749-0E0B8C216292}" type="presOf" srcId="{69B9CD43-F295-304B-8DB3-16D1E497FA18}" destId="{68136770-1168-D748-81CE-EC195BDB6543}" srcOrd="2" destOrd="0" presId="urn:microsoft.com/office/officeart/2005/8/layout/gear1"/>
    <dgm:cxn modelId="{6130FAB2-FE1E-1A43-9222-FEDB01C7F668}" type="presOf" srcId="{6DFA3A9F-53BE-D248-B8AC-BC137A11E367}" destId="{F5A7F568-61B8-2B4D-A4F5-B84E7DC6FCA4}" srcOrd="0" destOrd="0" presId="urn:microsoft.com/office/officeart/2005/8/layout/gear1"/>
    <dgm:cxn modelId="{DDFF51B7-6649-6045-BEE0-D4CB0D3469FE}" type="presOf" srcId="{96E06866-1B28-3847-AE66-13569EBF75B8}" destId="{D3EB0CDC-A3E3-FC46-9686-18AA1580303D}" srcOrd="1" destOrd="0" presId="urn:microsoft.com/office/officeart/2005/8/layout/gear1"/>
    <dgm:cxn modelId="{542BACB9-125B-FB48-9E61-08616BD29EBD}" type="presOf" srcId="{96E06866-1B28-3847-AE66-13569EBF75B8}" destId="{8618B762-CB58-B145-9852-CD17DA444068}" srcOrd="0" destOrd="0" presId="urn:microsoft.com/office/officeart/2005/8/layout/gear1"/>
    <dgm:cxn modelId="{CECDF8C6-4FA3-644E-A4FD-86283AD13E28}" type="presOf" srcId="{BFA8B1A3-6EDC-4248-8144-92745219CD14}" destId="{510FC79E-84ED-0B4B-8709-27D5695EBB19}" srcOrd="0" destOrd="0" presId="urn:microsoft.com/office/officeart/2005/8/layout/gear1"/>
    <dgm:cxn modelId="{858C41D0-A51E-D445-8D3E-A9F7F1A10043}" type="presOf" srcId="{BFA8DC82-6608-0744-8651-0F6D394AB314}" destId="{24E15852-4B2D-3243-B50B-0045F8E8C6F7}" srcOrd="0" destOrd="0" presId="urn:microsoft.com/office/officeart/2005/8/layout/gear1"/>
    <dgm:cxn modelId="{05397FE8-F98E-6345-AB7C-1146325D8C2A}" type="presOf" srcId="{69B9CD43-F295-304B-8DB3-16D1E497FA18}" destId="{BD7B8F46-E7B1-E244-B2FB-A868255ABD08}" srcOrd="0" destOrd="0" presId="urn:microsoft.com/office/officeart/2005/8/layout/gear1"/>
    <dgm:cxn modelId="{997645F3-B09E-E845-BF9D-BD6E33B2815D}" srcId="{D052FE26-E2CD-9D40-829C-5F0686153A58}" destId="{BFA8B1A3-6EDC-4248-8144-92745219CD14}" srcOrd="1" destOrd="0" parTransId="{FD3B262D-58B9-7048-8409-58EA5C767F8F}" sibTransId="{433EE060-02E1-6147-B065-8888DB456133}"/>
    <dgm:cxn modelId="{9AA090F4-DF07-BC4C-80E2-FAEDB7BD43C9}" type="presOf" srcId="{D052FE26-E2CD-9D40-829C-5F0686153A58}" destId="{78408116-CD21-A945-A201-3168B3C39AD3}" srcOrd="0" destOrd="0" presId="urn:microsoft.com/office/officeart/2005/8/layout/gear1"/>
    <dgm:cxn modelId="{64585F46-C513-1F4C-84A7-24E706629544}" type="presParOf" srcId="{78408116-CD21-A945-A201-3168B3C39AD3}" destId="{BD7B8F46-E7B1-E244-B2FB-A868255ABD08}" srcOrd="0" destOrd="0" presId="urn:microsoft.com/office/officeart/2005/8/layout/gear1"/>
    <dgm:cxn modelId="{D4AA6C75-6C94-1D40-B93E-F499ED8B64DD}" type="presParOf" srcId="{78408116-CD21-A945-A201-3168B3C39AD3}" destId="{2A73228B-F36D-2C40-8FB1-23C9A2881D65}" srcOrd="1" destOrd="0" presId="urn:microsoft.com/office/officeart/2005/8/layout/gear1"/>
    <dgm:cxn modelId="{F00653D7-D17B-D246-BA21-E50C54F92DB2}" type="presParOf" srcId="{78408116-CD21-A945-A201-3168B3C39AD3}" destId="{68136770-1168-D748-81CE-EC195BDB6543}" srcOrd="2" destOrd="0" presId="urn:microsoft.com/office/officeart/2005/8/layout/gear1"/>
    <dgm:cxn modelId="{EAA2EAA6-1409-5941-9769-BCD28EAE4A80}" type="presParOf" srcId="{78408116-CD21-A945-A201-3168B3C39AD3}" destId="{510FC79E-84ED-0B4B-8709-27D5695EBB19}" srcOrd="3" destOrd="0" presId="urn:microsoft.com/office/officeart/2005/8/layout/gear1"/>
    <dgm:cxn modelId="{2B33CE4D-6072-6344-96B5-77122C2C96C1}" type="presParOf" srcId="{78408116-CD21-A945-A201-3168B3C39AD3}" destId="{99BA875D-A11D-EE41-AE1B-DA176812AEAE}" srcOrd="4" destOrd="0" presId="urn:microsoft.com/office/officeart/2005/8/layout/gear1"/>
    <dgm:cxn modelId="{B1A2250C-C5F7-CE42-980B-CDD2F7F8CA38}" type="presParOf" srcId="{78408116-CD21-A945-A201-3168B3C39AD3}" destId="{DA618C1A-6930-204F-89B3-BA119250B21E}" srcOrd="5" destOrd="0" presId="urn:microsoft.com/office/officeart/2005/8/layout/gear1"/>
    <dgm:cxn modelId="{0CA8F268-CEA4-5F44-A223-73C3E399CF28}" type="presParOf" srcId="{78408116-CD21-A945-A201-3168B3C39AD3}" destId="{8618B762-CB58-B145-9852-CD17DA444068}" srcOrd="6" destOrd="0" presId="urn:microsoft.com/office/officeart/2005/8/layout/gear1"/>
    <dgm:cxn modelId="{DBC643A9-C962-4A4F-AFAF-6BFFA4BE060B}" type="presParOf" srcId="{78408116-CD21-A945-A201-3168B3C39AD3}" destId="{D3EB0CDC-A3E3-FC46-9686-18AA1580303D}" srcOrd="7" destOrd="0" presId="urn:microsoft.com/office/officeart/2005/8/layout/gear1"/>
    <dgm:cxn modelId="{9C8CB6EC-C264-4D4E-944D-45A50807DCCC}" type="presParOf" srcId="{78408116-CD21-A945-A201-3168B3C39AD3}" destId="{D13CA017-08ED-1C4F-BCF2-3A496D898537}" srcOrd="8" destOrd="0" presId="urn:microsoft.com/office/officeart/2005/8/layout/gear1"/>
    <dgm:cxn modelId="{C2D085F0-7343-3340-BE25-70B37389A622}" type="presParOf" srcId="{78408116-CD21-A945-A201-3168B3C39AD3}" destId="{00BA127E-DD52-704A-BBC3-8FC83BC36919}" srcOrd="9" destOrd="0" presId="urn:microsoft.com/office/officeart/2005/8/layout/gear1"/>
    <dgm:cxn modelId="{1BFCDDCB-85A0-1442-8E32-9129F69F3B4E}" type="presParOf" srcId="{78408116-CD21-A945-A201-3168B3C39AD3}" destId="{24E15852-4B2D-3243-B50B-0045F8E8C6F7}" srcOrd="10" destOrd="0" presId="urn:microsoft.com/office/officeart/2005/8/layout/gear1"/>
    <dgm:cxn modelId="{6DC9128A-F5CD-C24C-AF7D-CC120D72FFBF}" type="presParOf" srcId="{78408116-CD21-A945-A201-3168B3C39AD3}" destId="{4A024097-072E-3541-AE87-15793BB877C8}" srcOrd="11" destOrd="0" presId="urn:microsoft.com/office/officeart/2005/8/layout/gear1"/>
    <dgm:cxn modelId="{194DFB4A-1C75-6146-BE48-724D15E3A8D9}" type="presParOf" srcId="{78408116-CD21-A945-A201-3168B3C39AD3}" destId="{F5A7F568-61B8-2B4D-A4F5-B84E7DC6FCA4}"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501A71-EFAA-F944-82E9-9CFE9B1E4146}" type="doc">
      <dgm:prSet loTypeId="urn:microsoft.com/office/officeart/2005/8/layout/funnel1" loCatId="" qsTypeId="urn:microsoft.com/office/officeart/2005/8/quickstyle/3d1" qsCatId="3D" csTypeId="urn:microsoft.com/office/officeart/2005/8/colors/accent5_2" csCatId="accent5" phldr="1"/>
      <dgm:spPr/>
      <dgm:t>
        <a:bodyPr/>
        <a:lstStyle/>
        <a:p>
          <a:endParaRPr lang="en-GB"/>
        </a:p>
      </dgm:t>
    </dgm:pt>
    <dgm:pt modelId="{270ED9F1-17A2-3E41-A721-D164D93502CE}">
      <dgm:prSet phldrT="[Text]"/>
      <dgm:spPr>
        <a:solidFill>
          <a:srgbClr val="00B050"/>
        </a:solidFill>
      </dgm:spPr>
      <dgm:t>
        <a:bodyPr/>
        <a:lstStyle/>
        <a:p>
          <a:r>
            <a:rPr lang="lt-LT" noProof="0" dirty="0"/>
            <a:t>VALUES</a:t>
          </a:r>
        </a:p>
      </dgm:t>
    </dgm:pt>
    <dgm:pt modelId="{CA22452C-12EC-6A40-B772-6247419329AE}" type="parTrans" cxnId="{554CDAF4-6F8C-7E44-A985-FE1ABB1B81AB}">
      <dgm:prSet/>
      <dgm:spPr/>
      <dgm:t>
        <a:bodyPr/>
        <a:lstStyle/>
        <a:p>
          <a:endParaRPr lang="en-GB"/>
        </a:p>
      </dgm:t>
    </dgm:pt>
    <dgm:pt modelId="{87E45797-DC23-6B45-80F7-1940B0B45168}" type="sibTrans" cxnId="{554CDAF4-6F8C-7E44-A985-FE1ABB1B81AB}">
      <dgm:prSet/>
      <dgm:spPr/>
      <dgm:t>
        <a:bodyPr/>
        <a:lstStyle/>
        <a:p>
          <a:endParaRPr lang="en-GB"/>
        </a:p>
      </dgm:t>
    </dgm:pt>
    <dgm:pt modelId="{82F1C42F-5036-3344-8BBA-6D61FF9D2B5A}">
      <dgm:prSet phldrT="[Text]"/>
      <dgm:spPr>
        <a:solidFill>
          <a:schemeClr val="accent1"/>
        </a:solidFill>
      </dgm:spPr>
      <dgm:t>
        <a:bodyPr/>
        <a:lstStyle/>
        <a:p>
          <a:r>
            <a:rPr lang="lt-LT" noProof="0" dirty="0"/>
            <a:t>VISION</a:t>
          </a:r>
        </a:p>
      </dgm:t>
    </dgm:pt>
    <dgm:pt modelId="{E2831780-3D0F-0D45-B7B8-FD7EA7EA77D9}" type="parTrans" cxnId="{58A8A149-560E-D640-A565-46A9E98568E2}">
      <dgm:prSet/>
      <dgm:spPr/>
      <dgm:t>
        <a:bodyPr/>
        <a:lstStyle/>
        <a:p>
          <a:endParaRPr lang="en-GB"/>
        </a:p>
      </dgm:t>
    </dgm:pt>
    <dgm:pt modelId="{4DCB4092-7451-2A4D-B0A5-A2DE6A243CF6}" type="sibTrans" cxnId="{58A8A149-560E-D640-A565-46A9E98568E2}">
      <dgm:prSet/>
      <dgm:spPr/>
      <dgm:t>
        <a:bodyPr/>
        <a:lstStyle/>
        <a:p>
          <a:endParaRPr lang="en-GB"/>
        </a:p>
      </dgm:t>
    </dgm:pt>
    <dgm:pt modelId="{0BFD08ED-9A98-AD44-BE69-04D77D579209}">
      <dgm:prSet phldrT="[Text]"/>
      <dgm:spPr/>
      <dgm:t>
        <a:bodyPr/>
        <a:lstStyle/>
        <a:p>
          <a:r>
            <a:rPr lang="lt-LT" noProof="0" dirty="0"/>
            <a:t>MISSION</a:t>
          </a:r>
        </a:p>
      </dgm:t>
    </dgm:pt>
    <dgm:pt modelId="{58E873BB-4885-1548-A695-BD04DD1068A9}" type="parTrans" cxnId="{346022F0-E9EE-B145-8089-0F3BDA745ABF}">
      <dgm:prSet/>
      <dgm:spPr/>
      <dgm:t>
        <a:bodyPr/>
        <a:lstStyle/>
        <a:p>
          <a:endParaRPr lang="en-GB"/>
        </a:p>
      </dgm:t>
    </dgm:pt>
    <dgm:pt modelId="{43DF0DB8-2ED3-E540-BEB1-3E416B93CDFE}" type="sibTrans" cxnId="{346022F0-E9EE-B145-8089-0F3BDA745ABF}">
      <dgm:prSet/>
      <dgm:spPr/>
      <dgm:t>
        <a:bodyPr/>
        <a:lstStyle/>
        <a:p>
          <a:endParaRPr lang="en-GB"/>
        </a:p>
      </dgm:t>
    </dgm:pt>
    <dgm:pt modelId="{0C02C992-AADC-E040-A90C-AE50988924A3}">
      <dgm:prSet phldrT="[Text]"/>
      <dgm:spPr/>
      <dgm:t>
        <a:bodyPr/>
        <a:lstStyle/>
        <a:p>
          <a:r>
            <a:rPr lang="lt-LT" noProof="0" dirty="0"/>
            <a:t>ORGANIZATIONAL GOALS</a:t>
          </a:r>
        </a:p>
      </dgm:t>
    </dgm:pt>
    <dgm:pt modelId="{ABD10E0F-196B-5C4F-ADB4-D31B39D039A1}" type="parTrans" cxnId="{4F3FFEFD-8A1B-9543-BC3A-1F1784EB318D}">
      <dgm:prSet/>
      <dgm:spPr/>
      <dgm:t>
        <a:bodyPr/>
        <a:lstStyle/>
        <a:p>
          <a:endParaRPr lang="en-GB"/>
        </a:p>
      </dgm:t>
    </dgm:pt>
    <dgm:pt modelId="{771D1581-680A-E243-91B2-4A1EC21DF92C}" type="sibTrans" cxnId="{4F3FFEFD-8A1B-9543-BC3A-1F1784EB318D}">
      <dgm:prSet/>
      <dgm:spPr/>
      <dgm:t>
        <a:bodyPr/>
        <a:lstStyle/>
        <a:p>
          <a:endParaRPr lang="en-GB"/>
        </a:p>
      </dgm:t>
    </dgm:pt>
    <dgm:pt modelId="{D5C26969-879D-324A-A5BE-D82986123531}" type="pres">
      <dgm:prSet presAssocID="{44501A71-EFAA-F944-82E9-9CFE9B1E4146}" presName="Name0" presStyleCnt="0">
        <dgm:presLayoutVars>
          <dgm:chMax val="4"/>
          <dgm:resizeHandles val="exact"/>
        </dgm:presLayoutVars>
      </dgm:prSet>
      <dgm:spPr/>
    </dgm:pt>
    <dgm:pt modelId="{5E0FE735-ACD6-6744-A4C0-4670515E8E3F}" type="pres">
      <dgm:prSet presAssocID="{44501A71-EFAA-F944-82E9-9CFE9B1E4146}" presName="ellipse" presStyleLbl="trBgShp" presStyleIdx="0" presStyleCnt="1"/>
      <dgm:spPr/>
    </dgm:pt>
    <dgm:pt modelId="{1218BEB3-149B-2D4C-B8C0-B06C7DDE2040}" type="pres">
      <dgm:prSet presAssocID="{44501A71-EFAA-F944-82E9-9CFE9B1E4146}" presName="arrow1" presStyleLbl="fgShp" presStyleIdx="0" presStyleCnt="1"/>
      <dgm:spPr/>
    </dgm:pt>
    <dgm:pt modelId="{F0B0633C-CA8C-4444-A14A-1FB2D34EFC75}" type="pres">
      <dgm:prSet presAssocID="{44501A71-EFAA-F944-82E9-9CFE9B1E4146}" presName="rectangle" presStyleLbl="revTx" presStyleIdx="0" presStyleCnt="1">
        <dgm:presLayoutVars>
          <dgm:bulletEnabled val="1"/>
        </dgm:presLayoutVars>
      </dgm:prSet>
      <dgm:spPr/>
    </dgm:pt>
    <dgm:pt modelId="{F37FAA3D-4C87-894B-A06B-92938940A7CF}" type="pres">
      <dgm:prSet presAssocID="{82F1C42F-5036-3344-8BBA-6D61FF9D2B5A}" presName="item1" presStyleLbl="node1" presStyleIdx="0" presStyleCnt="3">
        <dgm:presLayoutVars>
          <dgm:bulletEnabled val="1"/>
        </dgm:presLayoutVars>
      </dgm:prSet>
      <dgm:spPr/>
    </dgm:pt>
    <dgm:pt modelId="{4B6F9B76-F704-FD48-ADDC-CC31CB90EB07}" type="pres">
      <dgm:prSet presAssocID="{0BFD08ED-9A98-AD44-BE69-04D77D579209}" presName="item2" presStyleLbl="node1" presStyleIdx="1" presStyleCnt="3" custLinFactNeighborY="-2730">
        <dgm:presLayoutVars>
          <dgm:bulletEnabled val="1"/>
        </dgm:presLayoutVars>
      </dgm:prSet>
      <dgm:spPr/>
    </dgm:pt>
    <dgm:pt modelId="{88A9F3B3-B62C-5C4C-A420-7C3E562D0449}" type="pres">
      <dgm:prSet presAssocID="{0C02C992-AADC-E040-A90C-AE50988924A3}" presName="item3" presStyleLbl="node1" presStyleIdx="2" presStyleCnt="3" custLinFactNeighborX="12742" custLinFactNeighborY="-398">
        <dgm:presLayoutVars>
          <dgm:bulletEnabled val="1"/>
        </dgm:presLayoutVars>
      </dgm:prSet>
      <dgm:spPr/>
    </dgm:pt>
    <dgm:pt modelId="{416F1914-FD96-C64E-8481-E4E8C34B5122}" type="pres">
      <dgm:prSet presAssocID="{44501A71-EFAA-F944-82E9-9CFE9B1E4146}" presName="funnel" presStyleLbl="trAlignAcc1" presStyleIdx="0" presStyleCnt="1" custLinFactNeighborX="-889" custLinFactNeighborY="-721"/>
      <dgm:spPr/>
    </dgm:pt>
  </dgm:ptLst>
  <dgm:cxnLst>
    <dgm:cxn modelId="{58A8A149-560E-D640-A565-46A9E98568E2}" srcId="{44501A71-EFAA-F944-82E9-9CFE9B1E4146}" destId="{82F1C42F-5036-3344-8BBA-6D61FF9D2B5A}" srcOrd="1" destOrd="0" parTransId="{E2831780-3D0F-0D45-B7B8-FD7EA7EA77D9}" sibTransId="{4DCB4092-7451-2A4D-B0A5-A2DE6A243CF6}"/>
    <dgm:cxn modelId="{F9107553-2737-DF46-9053-A68F85DE3C10}" type="presOf" srcId="{0BFD08ED-9A98-AD44-BE69-04D77D579209}" destId="{F37FAA3D-4C87-894B-A06B-92938940A7CF}" srcOrd="0" destOrd="0" presId="urn:microsoft.com/office/officeart/2005/8/layout/funnel1"/>
    <dgm:cxn modelId="{127A1E60-4810-F148-B3CD-F2ECE69EBFFC}" type="presOf" srcId="{270ED9F1-17A2-3E41-A721-D164D93502CE}" destId="{88A9F3B3-B62C-5C4C-A420-7C3E562D0449}" srcOrd="0" destOrd="0" presId="urn:microsoft.com/office/officeart/2005/8/layout/funnel1"/>
    <dgm:cxn modelId="{E721F167-2EC8-9D4C-A1C0-A51A831A26E6}" type="presOf" srcId="{44501A71-EFAA-F944-82E9-9CFE9B1E4146}" destId="{D5C26969-879D-324A-A5BE-D82986123531}" srcOrd="0" destOrd="0" presId="urn:microsoft.com/office/officeart/2005/8/layout/funnel1"/>
    <dgm:cxn modelId="{B38DF48B-9605-D547-ACEE-900CC1073722}" type="presOf" srcId="{82F1C42F-5036-3344-8BBA-6D61FF9D2B5A}" destId="{4B6F9B76-F704-FD48-ADDC-CC31CB90EB07}" srcOrd="0" destOrd="0" presId="urn:microsoft.com/office/officeart/2005/8/layout/funnel1"/>
    <dgm:cxn modelId="{DDC3D7C6-AEC9-1A43-BD0F-3C7631950DBA}" type="presOf" srcId="{0C02C992-AADC-E040-A90C-AE50988924A3}" destId="{F0B0633C-CA8C-4444-A14A-1FB2D34EFC75}" srcOrd="0" destOrd="0" presId="urn:microsoft.com/office/officeart/2005/8/layout/funnel1"/>
    <dgm:cxn modelId="{346022F0-E9EE-B145-8089-0F3BDA745ABF}" srcId="{44501A71-EFAA-F944-82E9-9CFE9B1E4146}" destId="{0BFD08ED-9A98-AD44-BE69-04D77D579209}" srcOrd="2" destOrd="0" parTransId="{58E873BB-4885-1548-A695-BD04DD1068A9}" sibTransId="{43DF0DB8-2ED3-E540-BEB1-3E416B93CDFE}"/>
    <dgm:cxn modelId="{554CDAF4-6F8C-7E44-A985-FE1ABB1B81AB}" srcId="{44501A71-EFAA-F944-82E9-9CFE9B1E4146}" destId="{270ED9F1-17A2-3E41-A721-D164D93502CE}" srcOrd="0" destOrd="0" parTransId="{CA22452C-12EC-6A40-B772-6247419329AE}" sibTransId="{87E45797-DC23-6B45-80F7-1940B0B45168}"/>
    <dgm:cxn modelId="{4F3FFEFD-8A1B-9543-BC3A-1F1784EB318D}" srcId="{44501A71-EFAA-F944-82E9-9CFE9B1E4146}" destId="{0C02C992-AADC-E040-A90C-AE50988924A3}" srcOrd="3" destOrd="0" parTransId="{ABD10E0F-196B-5C4F-ADB4-D31B39D039A1}" sibTransId="{771D1581-680A-E243-91B2-4A1EC21DF92C}"/>
    <dgm:cxn modelId="{2FD5F60C-7764-9548-A7C2-76A923A9731B}" type="presParOf" srcId="{D5C26969-879D-324A-A5BE-D82986123531}" destId="{5E0FE735-ACD6-6744-A4C0-4670515E8E3F}" srcOrd="0" destOrd="0" presId="urn:microsoft.com/office/officeart/2005/8/layout/funnel1"/>
    <dgm:cxn modelId="{2F4119FD-451A-B34F-93D5-2BC8788E49CE}" type="presParOf" srcId="{D5C26969-879D-324A-A5BE-D82986123531}" destId="{1218BEB3-149B-2D4C-B8C0-B06C7DDE2040}" srcOrd="1" destOrd="0" presId="urn:microsoft.com/office/officeart/2005/8/layout/funnel1"/>
    <dgm:cxn modelId="{0629FD02-8AB7-734A-B4EB-94F11C47F427}" type="presParOf" srcId="{D5C26969-879D-324A-A5BE-D82986123531}" destId="{F0B0633C-CA8C-4444-A14A-1FB2D34EFC75}" srcOrd="2" destOrd="0" presId="urn:microsoft.com/office/officeart/2005/8/layout/funnel1"/>
    <dgm:cxn modelId="{813DFEB6-AEDF-8945-A1BB-45D2545A5DD4}" type="presParOf" srcId="{D5C26969-879D-324A-A5BE-D82986123531}" destId="{F37FAA3D-4C87-894B-A06B-92938940A7CF}" srcOrd="3" destOrd="0" presId="urn:microsoft.com/office/officeart/2005/8/layout/funnel1"/>
    <dgm:cxn modelId="{213490AF-280E-6942-837B-195AE73F1463}" type="presParOf" srcId="{D5C26969-879D-324A-A5BE-D82986123531}" destId="{4B6F9B76-F704-FD48-ADDC-CC31CB90EB07}" srcOrd="4" destOrd="0" presId="urn:microsoft.com/office/officeart/2005/8/layout/funnel1"/>
    <dgm:cxn modelId="{72253FA1-6DB8-EA42-9B1E-36C38279AC58}" type="presParOf" srcId="{D5C26969-879D-324A-A5BE-D82986123531}" destId="{88A9F3B3-B62C-5C4C-A420-7C3E562D0449}" srcOrd="5" destOrd="0" presId="urn:microsoft.com/office/officeart/2005/8/layout/funnel1"/>
    <dgm:cxn modelId="{615D12A6-4D54-5A4C-830A-A1E069D382B4}" type="presParOf" srcId="{D5C26969-879D-324A-A5BE-D82986123531}" destId="{416F1914-FD96-C64E-8481-E4E8C34B5122}"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111D05-01CA-7B4F-86E2-6A258579C5E9}"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74929A31-65B4-F849-9CFE-4951886A9EBC}">
      <dgm:prSet phldrT="[Text]"/>
      <dgm:spPr/>
      <dgm:t>
        <a:bodyPr/>
        <a:lstStyle/>
        <a:p>
          <a:r>
            <a:rPr lang="en-GB" dirty="0"/>
            <a:t>Analysis of a current situation (environment)</a:t>
          </a:r>
        </a:p>
      </dgm:t>
    </dgm:pt>
    <dgm:pt modelId="{00CA3F13-2885-4D49-9EAF-41EFE3E6FB80}" type="parTrans" cxnId="{1A37C807-7170-914A-9FCE-9B890BDDFD72}">
      <dgm:prSet/>
      <dgm:spPr/>
      <dgm:t>
        <a:bodyPr/>
        <a:lstStyle/>
        <a:p>
          <a:endParaRPr lang="en-GB"/>
        </a:p>
      </dgm:t>
    </dgm:pt>
    <dgm:pt modelId="{7D6EEF57-872E-8644-8FEF-8360347887C5}" type="sibTrans" cxnId="{1A37C807-7170-914A-9FCE-9B890BDDFD72}">
      <dgm:prSet/>
      <dgm:spPr/>
      <dgm:t>
        <a:bodyPr/>
        <a:lstStyle/>
        <a:p>
          <a:endParaRPr lang="en-GB"/>
        </a:p>
      </dgm:t>
    </dgm:pt>
    <dgm:pt modelId="{AADA15DA-8FAF-9C43-B96E-241985D44750}">
      <dgm:prSet phldrT="[Text]"/>
      <dgm:spPr/>
      <dgm:t>
        <a:bodyPr/>
        <a:lstStyle/>
        <a:p>
          <a:r>
            <a:rPr lang="en-GB" dirty="0"/>
            <a:t>Setting objectives and goals</a:t>
          </a:r>
        </a:p>
      </dgm:t>
    </dgm:pt>
    <dgm:pt modelId="{314B8563-6531-0941-BCA0-D40C6109B705}" type="parTrans" cxnId="{3A22E049-1075-F94D-9BF5-27E67CDACFC7}">
      <dgm:prSet/>
      <dgm:spPr/>
      <dgm:t>
        <a:bodyPr/>
        <a:lstStyle/>
        <a:p>
          <a:endParaRPr lang="en-GB"/>
        </a:p>
      </dgm:t>
    </dgm:pt>
    <dgm:pt modelId="{FCD4C484-7C1C-B944-94D5-012577B34065}" type="sibTrans" cxnId="{3A22E049-1075-F94D-9BF5-27E67CDACFC7}">
      <dgm:prSet/>
      <dgm:spPr/>
      <dgm:t>
        <a:bodyPr/>
        <a:lstStyle/>
        <a:p>
          <a:endParaRPr lang="en-GB"/>
        </a:p>
      </dgm:t>
    </dgm:pt>
    <dgm:pt modelId="{454C76C5-B4B8-3944-BD32-6A2938A2DD9F}">
      <dgm:prSet phldrT="[Text]"/>
      <dgm:spPr/>
      <dgm:t>
        <a:bodyPr/>
        <a:lstStyle/>
        <a:p>
          <a:r>
            <a:rPr lang="en-GB" dirty="0"/>
            <a:t>Developing strategies</a:t>
          </a:r>
        </a:p>
      </dgm:t>
    </dgm:pt>
    <dgm:pt modelId="{7961041B-0A52-DF45-8FDA-75338FB0185A}" type="parTrans" cxnId="{C8653208-92C0-B842-AACF-91A7B0832C03}">
      <dgm:prSet/>
      <dgm:spPr/>
      <dgm:t>
        <a:bodyPr/>
        <a:lstStyle/>
        <a:p>
          <a:endParaRPr lang="en-GB"/>
        </a:p>
      </dgm:t>
    </dgm:pt>
    <dgm:pt modelId="{97ABBA07-469F-F74F-A108-08D813E4C52A}" type="sibTrans" cxnId="{C8653208-92C0-B842-AACF-91A7B0832C03}">
      <dgm:prSet/>
      <dgm:spPr/>
      <dgm:t>
        <a:bodyPr/>
        <a:lstStyle/>
        <a:p>
          <a:endParaRPr lang="en-GB"/>
        </a:p>
      </dgm:t>
    </dgm:pt>
    <dgm:pt modelId="{F9EEB7EA-C981-0748-82BA-4C094BCD58BF}">
      <dgm:prSet/>
      <dgm:spPr/>
      <dgm:t>
        <a:bodyPr/>
        <a:lstStyle/>
        <a:p>
          <a:r>
            <a:rPr lang="en-GB" dirty="0"/>
            <a:t>Implementation</a:t>
          </a:r>
        </a:p>
      </dgm:t>
    </dgm:pt>
    <dgm:pt modelId="{51AE3B0C-5EAF-8C4B-A7AA-88D03ACDCB69}" type="parTrans" cxnId="{C68379CE-15CD-D943-A737-69CC4C25684D}">
      <dgm:prSet/>
      <dgm:spPr/>
      <dgm:t>
        <a:bodyPr/>
        <a:lstStyle/>
        <a:p>
          <a:endParaRPr lang="en-GB"/>
        </a:p>
      </dgm:t>
    </dgm:pt>
    <dgm:pt modelId="{5F80CD6C-5679-4540-8263-B60E7F73BCB0}" type="sibTrans" cxnId="{C68379CE-15CD-D943-A737-69CC4C25684D}">
      <dgm:prSet/>
      <dgm:spPr/>
      <dgm:t>
        <a:bodyPr/>
        <a:lstStyle/>
        <a:p>
          <a:endParaRPr lang="en-GB"/>
        </a:p>
      </dgm:t>
    </dgm:pt>
    <dgm:pt modelId="{74FD3ABD-04AE-0249-8137-60190D4EC376}">
      <dgm:prSet/>
      <dgm:spPr/>
      <dgm:t>
        <a:bodyPr/>
        <a:lstStyle/>
        <a:p>
          <a:r>
            <a:rPr lang="en-GB" dirty="0"/>
            <a:t>Monitoring and evaluation</a:t>
          </a:r>
        </a:p>
      </dgm:t>
    </dgm:pt>
    <dgm:pt modelId="{C52BA913-E120-D74C-8C83-3E3C8B13167D}" type="parTrans" cxnId="{DAE402D9-40D3-2046-B0F6-269FA53B6C0D}">
      <dgm:prSet/>
      <dgm:spPr/>
      <dgm:t>
        <a:bodyPr/>
        <a:lstStyle/>
        <a:p>
          <a:endParaRPr lang="en-GB"/>
        </a:p>
      </dgm:t>
    </dgm:pt>
    <dgm:pt modelId="{AFB27B1B-C804-7A4C-96FB-585E91157CDC}" type="sibTrans" cxnId="{DAE402D9-40D3-2046-B0F6-269FA53B6C0D}">
      <dgm:prSet/>
      <dgm:spPr/>
      <dgm:t>
        <a:bodyPr/>
        <a:lstStyle/>
        <a:p>
          <a:endParaRPr lang="en-GB"/>
        </a:p>
      </dgm:t>
    </dgm:pt>
    <dgm:pt modelId="{769CF382-EBCA-154D-B3A6-53CB93F2D78D}" type="pres">
      <dgm:prSet presAssocID="{BE111D05-01CA-7B4F-86E2-6A258579C5E9}" presName="Name0" presStyleCnt="0">
        <dgm:presLayoutVars>
          <dgm:chMax val="7"/>
          <dgm:chPref val="7"/>
          <dgm:dir/>
        </dgm:presLayoutVars>
      </dgm:prSet>
      <dgm:spPr/>
    </dgm:pt>
    <dgm:pt modelId="{29493BC7-C756-C04C-AEE7-26422A4F8135}" type="pres">
      <dgm:prSet presAssocID="{BE111D05-01CA-7B4F-86E2-6A258579C5E9}" presName="Name1" presStyleCnt="0"/>
      <dgm:spPr/>
    </dgm:pt>
    <dgm:pt modelId="{EB3F7AD5-5F86-2445-AD82-6BB33552ED77}" type="pres">
      <dgm:prSet presAssocID="{BE111D05-01CA-7B4F-86E2-6A258579C5E9}" presName="cycle" presStyleCnt="0"/>
      <dgm:spPr/>
    </dgm:pt>
    <dgm:pt modelId="{1544D48C-73EE-2C4F-8A51-962702AAF70C}" type="pres">
      <dgm:prSet presAssocID="{BE111D05-01CA-7B4F-86E2-6A258579C5E9}" presName="srcNode" presStyleLbl="node1" presStyleIdx="0" presStyleCnt="5"/>
      <dgm:spPr/>
    </dgm:pt>
    <dgm:pt modelId="{16EE9CF6-8661-304A-AA95-778AC655AAF8}" type="pres">
      <dgm:prSet presAssocID="{BE111D05-01CA-7B4F-86E2-6A258579C5E9}" presName="conn" presStyleLbl="parChTrans1D2" presStyleIdx="0" presStyleCnt="1"/>
      <dgm:spPr/>
    </dgm:pt>
    <dgm:pt modelId="{7F81BBB7-CE33-AD43-83B1-D1AC31DC7BC8}" type="pres">
      <dgm:prSet presAssocID="{BE111D05-01CA-7B4F-86E2-6A258579C5E9}" presName="extraNode" presStyleLbl="node1" presStyleIdx="0" presStyleCnt="5"/>
      <dgm:spPr/>
    </dgm:pt>
    <dgm:pt modelId="{1DCD1702-B48D-9F43-ABD0-86FFC8A142CA}" type="pres">
      <dgm:prSet presAssocID="{BE111D05-01CA-7B4F-86E2-6A258579C5E9}" presName="dstNode" presStyleLbl="node1" presStyleIdx="0" presStyleCnt="5"/>
      <dgm:spPr/>
    </dgm:pt>
    <dgm:pt modelId="{79FD095A-982E-A240-916E-E40A72152AED}" type="pres">
      <dgm:prSet presAssocID="{74929A31-65B4-F849-9CFE-4951886A9EBC}" presName="text_1" presStyleLbl="node1" presStyleIdx="0" presStyleCnt="5">
        <dgm:presLayoutVars>
          <dgm:bulletEnabled val="1"/>
        </dgm:presLayoutVars>
      </dgm:prSet>
      <dgm:spPr/>
    </dgm:pt>
    <dgm:pt modelId="{E26DAEB7-6326-7B4A-8B8C-FEBB740B512B}" type="pres">
      <dgm:prSet presAssocID="{74929A31-65B4-F849-9CFE-4951886A9EBC}" presName="accent_1" presStyleCnt="0"/>
      <dgm:spPr/>
    </dgm:pt>
    <dgm:pt modelId="{2E8A852E-7E71-224B-87C8-AA68055E7AFB}" type="pres">
      <dgm:prSet presAssocID="{74929A31-65B4-F849-9CFE-4951886A9EBC}" presName="accentRepeatNode" presStyleLbl="solidFgAcc1" presStyleIdx="0" presStyleCnt="5"/>
      <dgm:spPr/>
    </dgm:pt>
    <dgm:pt modelId="{889E0DEB-9FD2-9C43-876F-CFC18CCDCE65}" type="pres">
      <dgm:prSet presAssocID="{AADA15DA-8FAF-9C43-B96E-241985D44750}" presName="text_2" presStyleLbl="node1" presStyleIdx="1" presStyleCnt="5">
        <dgm:presLayoutVars>
          <dgm:bulletEnabled val="1"/>
        </dgm:presLayoutVars>
      </dgm:prSet>
      <dgm:spPr/>
    </dgm:pt>
    <dgm:pt modelId="{C9205291-AA21-3E46-8CF3-E44132C5373C}" type="pres">
      <dgm:prSet presAssocID="{AADA15DA-8FAF-9C43-B96E-241985D44750}" presName="accent_2" presStyleCnt="0"/>
      <dgm:spPr/>
    </dgm:pt>
    <dgm:pt modelId="{CB5C1882-9505-E14C-9509-D2FEB7563392}" type="pres">
      <dgm:prSet presAssocID="{AADA15DA-8FAF-9C43-B96E-241985D44750}" presName="accentRepeatNode" presStyleLbl="solidFgAcc1" presStyleIdx="1" presStyleCnt="5"/>
      <dgm:spPr/>
    </dgm:pt>
    <dgm:pt modelId="{4D6DFC7B-74E4-F945-BB2C-3821A6CE8BAE}" type="pres">
      <dgm:prSet presAssocID="{454C76C5-B4B8-3944-BD32-6A2938A2DD9F}" presName="text_3" presStyleLbl="node1" presStyleIdx="2" presStyleCnt="5">
        <dgm:presLayoutVars>
          <dgm:bulletEnabled val="1"/>
        </dgm:presLayoutVars>
      </dgm:prSet>
      <dgm:spPr/>
    </dgm:pt>
    <dgm:pt modelId="{2EA1E1C5-7894-C64B-9080-85020902092D}" type="pres">
      <dgm:prSet presAssocID="{454C76C5-B4B8-3944-BD32-6A2938A2DD9F}" presName="accent_3" presStyleCnt="0"/>
      <dgm:spPr/>
    </dgm:pt>
    <dgm:pt modelId="{F8E86F51-22E8-494F-845B-D42EF3A252AE}" type="pres">
      <dgm:prSet presAssocID="{454C76C5-B4B8-3944-BD32-6A2938A2DD9F}" presName="accentRepeatNode" presStyleLbl="solidFgAcc1" presStyleIdx="2" presStyleCnt="5"/>
      <dgm:spPr/>
    </dgm:pt>
    <dgm:pt modelId="{C30CB11B-28BF-2141-AC5A-340365D45E8A}" type="pres">
      <dgm:prSet presAssocID="{F9EEB7EA-C981-0748-82BA-4C094BCD58BF}" presName="text_4" presStyleLbl="node1" presStyleIdx="3" presStyleCnt="5">
        <dgm:presLayoutVars>
          <dgm:bulletEnabled val="1"/>
        </dgm:presLayoutVars>
      </dgm:prSet>
      <dgm:spPr/>
    </dgm:pt>
    <dgm:pt modelId="{3DC6DD29-C784-9D40-B2B8-BB54499414AA}" type="pres">
      <dgm:prSet presAssocID="{F9EEB7EA-C981-0748-82BA-4C094BCD58BF}" presName="accent_4" presStyleCnt="0"/>
      <dgm:spPr/>
    </dgm:pt>
    <dgm:pt modelId="{D015DBBA-2E8A-6B45-82EC-29D8BB2E6402}" type="pres">
      <dgm:prSet presAssocID="{F9EEB7EA-C981-0748-82BA-4C094BCD58BF}" presName="accentRepeatNode" presStyleLbl="solidFgAcc1" presStyleIdx="3" presStyleCnt="5"/>
      <dgm:spPr/>
    </dgm:pt>
    <dgm:pt modelId="{2D1EC613-BEB7-6B4E-A819-D7062B5C8AEB}" type="pres">
      <dgm:prSet presAssocID="{74FD3ABD-04AE-0249-8137-60190D4EC376}" presName="text_5" presStyleLbl="node1" presStyleIdx="4" presStyleCnt="5">
        <dgm:presLayoutVars>
          <dgm:bulletEnabled val="1"/>
        </dgm:presLayoutVars>
      </dgm:prSet>
      <dgm:spPr/>
    </dgm:pt>
    <dgm:pt modelId="{29869839-AEE9-2042-8B88-0F281BF1D322}" type="pres">
      <dgm:prSet presAssocID="{74FD3ABD-04AE-0249-8137-60190D4EC376}" presName="accent_5" presStyleCnt="0"/>
      <dgm:spPr/>
    </dgm:pt>
    <dgm:pt modelId="{7FA61C0F-A195-5C42-99E1-DE5CDB1B7073}" type="pres">
      <dgm:prSet presAssocID="{74FD3ABD-04AE-0249-8137-60190D4EC376}" presName="accentRepeatNode" presStyleLbl="solidFgAcc1" presStyleIdx="4" presStyleCnt="5"/>
      <dgm:spPr/>
    </dgm:pt>
  </dgm:ptLst>
  <dgm:cxnLst>
    <dgm:cxn modelId="{1623C402-C5AD-0243-B9DE-6FAFBD65F851}" type="presOf" srcId="{7D6EEF57-872E-8644-8FEF-8360347887C5}" destId="{16EE9CF6-8661-304A-AA95-778AC655AAF8}" srcOrd="0" destOrd="0" presId="urn:microsoft.com/office/officeart/2008/layout/VerticalCurvedList"/>
    <dgm:cxn modelId="{1A37C807-7170-914A-9FCE-9B890BDDFD72}" srcId="{BE111D05-01CA-7B4F-86E2-6A258579C5E9}" destId="{74929A31-65B4-F849-9CFE-4951886A9EBC}" srcOrd="0" destOrd="0" parTransId="{00CA3F13-2885-4D49-9EAF-41EFE3E6FB80}" sibTransId="{7D6EEF57-872E-8644-8FEF-8360347887C5}"/>
    <dgm:cxn modelId="{C8653208-92C0-B842-AACF-91A7B0832C03}" srcId="{BE111D05-01CA-7B4F-86E2-6A258579C5E9}" destId="{454C76C5-B4B8-3944-BD32-6A2938A2DD9F}" srcOrd="2" destOrd="0" parTransId="{7961041B-0A52-DF45-8FDA-75338FB0185A}" sibTransId="{97ABBA07-469F-F74F-A108-08D813E4C52A}"/>
    <dgm:cxn modelId="{8242AC49-45AD-3C43-B168-6B9F9D791BB7}" type="presOf" srcId="{BE111D05-01CA-7B4F-86E2-6A258579C5E9}" destId="{769CF382-EBCA-154D-B3A6-53CB93F2D78D}" srcOrd="0" destOrd="0" presId="urn:microsoft.com/office/officeart/2008/layout/VerticalCurvedList"/>
    <dgm:cxn modelId="{1DFFD349-DD3E-EC4C-AFDF-FB15054D0B10}" type="presOf" srcId="{F9EEB7EA-C981-0748-82BA-4C094BCD58BF}" destId="{C30CB11B-28BF-2141-AC5A-340365D45E8A}" srcOrd="0" destOrd="0" presId="urn:microsoft.com/office/officeart/2008/layout/VerticalCurvedList"/>
    <dgm:cxn modelId="{3A22E049-1075-F94D-9BF5-27E67CDACFC7}" srcId="{BE111D05-01CA-7B4F-86E2-6A258579C5E9}" destId="{AADA15DA-8FAF-9C43-B96E-241985D44750}" srcOrd="1" destOrd="0" parTransId="{314B8563-6531-0941-BCA0-D40C6109B705}" sibTransId="{FCD4C484-7C1C-B944-94D5-012577B34065}"/>
    <dgm:cxn modelId="{1A0AC375-1ADF-D541-B99E-3CB9641328C0}" type="presOf" srcId="{454C76C5-B4B8-3944-BD32-6A2938A2DD9F}" destId="{4D6DFC7B-74E4-F945-BB2C-3821A6CE8BAE}" srcOrd="0" destOrd="0" presId="urn:microsoft.com/office/officeart/2008/layout/VerticalCurvedList"/>
    <dgm:cxn modelId="{E600C585-9CB0-9E4C-8C18-7AD6077369D3}" type="presOf" srcId="{AADA15DA-8FAF-9C43-B96E-241985D44750}" destId="{889E0DEB-9FD2-9C43-876F-CFC18CCDCE65}" srcOrd="0" destOrd="0" presId="urn:microsoft.com/office/officeart/2008/layout/VerticalCurvedList"/>
    <dgm:cxn modelId="{C68379CE-15CD-D943-A737-69CC4C25684D}" srcId="{BE111D05-01CA-7B4F-86E2-6A258579C5E9}" destId="{F9EEB7EA-C981-0748-82BA-4C094BCD58BF}" srcOrd="3" destOrd="0" parTransId="{51AE3B0C-5EAF-8C4B-A7AA-88D03ACDCB69}" sibTransId="{5F80CD6C-5679-4540-8263-B60E7F73BCB0}"/>
    <dgm:cxn modelId="{DAE402D9-40D3-2046-B0F6-269FA53B6C0D}" srcId="{BE111D05-01CA-7B4F-86E2-6A258579C5E9}" destId="{74FD3ABD-04AE-0249-8137-60190D4EC376}" srcOrd="4" destOrd="0" parTransId="{C52BA913-E120-D74C-8C83-3E3C8B13167D}" sibTransId="{AFB27B1B-C804-7A4C-96FB-585E91157CDC}"/>
    <dgm:cxn modelId="{4B4340F4-9818-BF4E-83A7-8E61DA36B458}" type="presOf" srcId="{74FD3ABD-04AE-0249-8137-60190D4EC376}" destId="{2D1EC613-BEB7-6B4E-A819-D7062B5C8AEB}" srcOrd="0" destOrd="0" presId="urn:microsoft.com/office/officeart/2008/layout/VerticalCurvedList"/>
    <dgm:cxn modelId="{697433FC-C33D-AE4B-B604-D07BDCE63FB4}" type="presOf" srcId="{74929A31-65B4-F849-9CFE-4951886A9EBC}" destId="{79FD095A-982E-A240-916E-E40A72152AED}" srcOrd="0" destOrd="0" presId="urn:microsoft.com/office/officeart/2008/layout/VerticalCurvedList"/>
    <dgm:cxn modelId="{0536C002-CC3C-854B-8E78-8D50DB603653}" type="presParOf" srcId="{769CF382-EBCA-154D-B3A6-53CB93F2D78D}" destId="{29493BC7-C756-C04C-AEE7-26422A4F8135}" srcOrd="0" destOrd="0" presId="urn:microsoft.com/office/officeart/2008/layout/VerticalCurvedList"/>
    <dgm:cxn modelId="{6E9DD679-D66F-D546-9596-507BA30472CA}" type="presParOf" srcId="{29493BC7-C756-C04C-AEE7-26422A4F8135}" destId="{EB3F7AD5-5F86-2445-AD82-6BB33552ED77}" srcOrd="0" destOrd="0" presId="urn:microsoft.com/office/officeart/2008/layout/VerticalCurvedList"/>
    <dgm:cxn modelId="{A3268AC0-4156-8045-BA1A-C3E5759A6C5D}" type="presParOf" srcId="{EB3F7AD5-5F86-2445-AD82-6BB33552ED77}" destId="{1544D48C-73EE-2C4F-8A51-962702AAF70C}" srcOrd="0" destOrd="0" presId="urn:microsoft.com/office/officeart/2008/layout/VerticalCurvedList"/>
    <dgm:cxn modelId="{A8EDF6D3-52E2-AE43-8348-E7BF9BC1A0C0}" type="presParOf" srcId="{EB3F7AD5-5F86-2445-AD82-6BB33552ED77}" destId="{16EE9CF6-8661-304A-AA95-778AC655AAF8}" srcOrd="1" destOrd="0" presId="urn:microsoft.com/office/officeart/2008/layout/VerticalCurvedList"/>
    <dgm:cxn modelId="{BD6288C3-69DF-104F-BF0D-BF9A3D42E74B}" type="presParOf" srcId="{EB3F7AD5-5F86-2445-AD82-6BB33552ED77}" destId="{7F81BBB7-CE33-AD43-83B1-D1AC31DC7BC8}" srcOrd="2" destOrd="0" presId="urn:microsoft.com/office/officeart/2008/layout/VerticalCurvedList"/>
    <dgm:cxn modelId="{884526E3-220B-3443-96CD-8A2DE31475D5}" type="presParOf" srcId="{EB3F7AD5-5F86-2445-AD82-6BB33552ED77}" destId="{1DCD1702-B48D-9F43-ABD0-86FFC8A142CA}" srcOrd="3" destOrd="0" presId="urn:microsoft.com/office/officeart/2008/layout/VerticalCurvedList"/>
    <dgm:cxn modelId="{82FA5236-F087-4641-8DD0-8037BAE2432D}" type="presParOf" srcId="{29493BC7-C756-C04C-AEE7-26422A4F8135}" destId="{79FD095A-982E-A240-916E-E40A72152AED}" srcOrd="1" destOrd="0" presId="urn:microsoft.com/office/officeart/2008/layout/VerticalCurvedList"/>
    <dgm:cxn modelId="{CCB9CCA3-F73B-9E44-B4E0-85ECB51538F8}" type="presParOf" srcId="{29493BC7-C756-C04C-AEE7-26422A4F8135}" destId="{E26DAEB7-6326-7B4A-8B8C-FEBB740B512B}" srcOrd="2" destOrd="0" presId="urn:microsoft.com/office/officeart/2008/layout/VerticalCurvedList"/>
    <dgm:cxn modelId="{D2245032-ADDB-484A-984F-B00F29D128CF}" type="presParOf" srcId="{E26DAEB7-6326-7B4A-8B8C-FEBB740B512B}" destId="{2E8A852E-7E71-224B-87C8-AA68055E7AFB}" srcOrd="0" destOrd="0" presId="urn:microsoft.com/office/officeart/2008/layout/VerticalCurvedList"/>
    <dgm:cxn modelId="{985ED1C8-2160-AC48-B8C7-75729C712B98}" type="presParOf" srcId="{29493BC7-C756-C04C-AEE7-26422A4F8135}" destId="{889E0DEB-9FD2-9C43-876F-CFC18CCDCE65}" srcOrd="3" destOrd="0" presId="urn:microsoft.com/office/officeart/2008/layout/VerticalCurvedList"/>
    <dgm:cxn modelId="{F021A19E-625C-E64C-8078-59294CF200D7}" type="presParOf" srcId="{29493BC7-C756-C04C-AEE7-26422A4F8135}" destId="{C9205291-AA21-3E46-8CF3-E44132C5373C}" srcOrd="4" destOrd="0" presId="urn:microsoft.com/office/officeart/2008/layout/VerticalCurvedList"/>
    <dgm:cxn modelId="{B347201C-A98E-474B-981B-7BD2EF660DDC}" type="presParOf" srcId="{C9205291-AA21-3E46-8CF3-E44132C5373C}" destId="{CB5C1882-9505-E14C-9509-D2FEB7563392}" srcOrd="0" destOrd="0" presId="urn:microsoft.com/office/officeart/2008/layout/VerticalCurvedList"/>
    <dgm:cxn modelId="{954F51AC-BB35-9A41-AEE0-56E6BF4C4D9D}" type="presParOf" srcId="{29493BC7-C756-C04C-AEE7-26422A4F8135}" destId="{4D6DFC7B-74E4-F945-BB2C-3821A6CE8BAE}" srcOrd="5" destOrd="0" presId="urn:microsoft.com/office/officeart/2008/layout/VerticalCurvedList"/>
    <dgm:cxn modelId="{8B10B60C-C048-9140-B8E0-7299A5373573}" type="presParOf" srcId="{29493BC7-C756-C04C-AEE7-26422A4F8135}" destId="{2EA1E1C5-7894-C64B-9080-85020902092D}" srcOrd="6" destOrd="0" presId="urn:microsoft.com/office/officeart/2008/layout/VerticalCurvedList"/>
    <dgm:cxn modelId="{961D6BFE-F796-D644-BB94-ED7CB6E11F5B}" type="presParOf" srcId="{2EA1E1C5-7894-C64B-9080-85020902092D}" destId="{F8E86F51-22E8-494F-845B-D42EF3A252AE}" srcOrd="0" destOrd="0" presId="urn:microsoft.com/office/officeart/2008/layout/VerticalCurvedList"/>
    <dgm:cxn modelId="{D830D754-8273-9D46-AD68-06CF35375E2F}" type="presParOf" srcId="{29493BC7-C756-C04C-AEE7-26422A4F8135}" destId="{C30CB11B-28BF-2141-AC5A-340365D45E8A}" srcOrd="7" destOrd="0" presId="urn:microsoft.com/office/officeart/2008/layout/VerticalCurvedList"/>
    <dgm:cxn modelId="{DC2C7B10-917E-A942-AEF3-A58456634040}" type="presParOf" srcId="{29493BC7-C756-C04C-AEE7-26422A4F8135}" destId="{3DC6DD29-C784-9D40-B2B8-BB54499414AA}" srcOrd="8" destOrd="0" presId="urn:microsoft.com/office/officeart/2008/layout/VerticalCurvedList"/>
    <dgm:cxn modelId="{88C46ED5-5AF7-0A40-87ED-33CADEB94C83}" type="presParOf" srcId="{3DC6DD29-C784-9D40-B2B8-BB54499414AA}" destId="{D015DBBA-2E8A-6B45-82EC-29D8BB2E6402}" srcOrd="0" destOrd="0" presId="urn:microsoft.com/office/officeart/2008/layout/VerticalCurvedList"/>
    <dgm:cxn modelId="{0E9BCAAA-5F20-074F-88F6-C3D0318EA49D}" type="presParOf" srcId="{29493BC7-C756-C04C-AEE7-26422A4F8135}" destId="{2D1EC613-BEB7-6B4E-A819-D7062B5C8AEB}" srcOrd="9" destOrd="0" presId="urn:microsoft.com/office/officeart/2008/layout/VerticalCurvedList"/>
    <dgm:cxn modelId="{928CE60A-7A0B-D241-B462-E4A5CC53DE8A}" type="presParOf" srcId="{29493BC7-C756-C04C-AEE7-26422A4F8135}" destId="{29869839-AEE9-2042-8B88-0F281BF1D322}" srcOrd="10" destOrd="0" presId="urn:microsoft.com/office/officeart/2008/layout/VerticalCurvedList"/>
    <dgm:cxn modelId="{8707B0FE-0B1B-2341-AEFA-7FD0A503C9E8}" type="presParOf" srcId="{29869839-AEE9-2042-8B88-0F281BF1D322}" destId="{7FA61C0F-A195-5C42-99E1-DE5CDB1B707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22F8E-0441-C241-8A9E-EFCFF18F7B38}">
      <dsp:nvSpPr>
        <dsp:cNvPr id="0" name=""/>
        <dsp:cNvSpPr/>
      </dsp:nvSpPr>
      <dsp:spPr>
        <a:xfrm rot="5400000">
          <a:off x="-147439" y="15091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noProof="0" dirty="0"/>
            <a:t>1 step</a:t>
          </a:r>
        </a:p>
      </dsp:txBody>
      <dsp:txXfrm rot="-5400000">
        <a:off x="1" y="347503"/>
        <a:ext cx="688049" cy="294878"/>
      </dsp:txXfrm>
    </dsp:sp>
    <dsp:sp modelId="{2258E9B5-0E18-2649-8A64-88F786E7796C}">
      <dsp:nvSpPr>
        <dsp:cNvPr id="0" name=""/>
        <dsp:cNvSpPr/>
      </dsp:nvSpPr>
      <dsp:spPr>
        <a:xfrm rot="5400000">
          <a:off x="4088573" y="-3400524"/>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en-GB" sz="2400" kern="1200" noProof="0" dirty="0"/>
            <a:t>Establish goals and objectives</a:t>
          </a:r>
        </a:p>
      </dsp:txBody>
      <dsp:txXfrm rot="-5400000">
        <a:off x="688050" y="31188"/>
        <a:ext cx="7408761" cy="576524"/>
      </dsp:txXfrm>
    </dsp:sp>
    <dsp:sp modelId="{7ACE1039-D1EF-7843-81D0-DDDF5D810615}">
      <dsp:nvSpPr>
        <dsp:cNvPr id="0" name=""/>
        <dsp:cNvSpPr/>
      </dsp:nvSpPr>
      <dsp:spPr>
        <a:xfrm rot="5400000">
          <a:off x="-147439" y="1036673"/>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noProof="0" dirty="0"/>
            <a:t>2 step</a:t>
          </a:r>
        </a:p>
      </dsp:txBody>
      <dsp:txXfrm rot="-5400000">
        <a:off x="1" y="1233259"/>
        <a:ext cx="688049" cy="294878"/>
      </dsp:txXfrm>
    </dsp:sp>
    <dsp:sp modelId="{8320F43D-1245-394F-8F1F-81F83799B8FC}">
      <dsp:nvSpPr>
        <dsp:cNvPr id="0" name=""/>
        <dsp:cNvSpPr/>
      </dsp:nvSpPr>
      <dsp:spPr>
        <a:xfrm rot="5400000">
          <a:off x="4088573" y="-2511289"/>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en-GB" sz="2400" kern="1200" noProof="0" dirty="0" err="1"/>
            <a:t>Analyze</a:t>
          </a:r>
          <a:r>
            <a:rPr lang="en-GB" sz="2400" kern="1200" noProof="0" dirty="0"/>
            <a:t> the current situation</a:t>
          </a:r>
        </a:p>
      </dsp:txBody>
      <dsp:txXfrm rot="-5400000">
        <a:off x="688050" y="920423"/>
        <a:ext cx="7408761" cy="576524"/>
      </dsp:txXfrm>
    </dsp:sp>
    <dsp:sp modelId="{1C400668-B4D3-254B-BA94-32E6E6E10D11}">
      <dsp:nvSpPr>
        <dsp:cNvPr id="0" name=""/>
        <dsp:cNvSpPr/>
      </dsp:nvSpPr>
      <dsp:spPr>
        <a:xfrm rot="5400000">
          <a:off x="-147439" y="192243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noProof="0" dirty="0"/>
            <a:t>3 step</a:t>
          </a:r>
        </a:p>
      </dsp:txBody>
      <dsp:txXfrm rot="-5400000">
        <a:off x="1" y="2119016"/>
        <a:ext cx="688049" cy="294878"/>
      </dsp:txXfrm>
    </dsp:sp>
    <dsp:sp modelId="{96473D5F-6874-9C48-B239-87B5358F1B43}">
      <dsp:nvSpPr>
        <dsp:cNvPr id="0" name=""/>
        <dsp:cNvSpPr/>
      </dsp:nvSpPr>
      <dsp:spPr>
        <a:xfrm rot="5400000">
          <a:off x="4088573" y="-1625532"/>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en-GB" sz="2400" kern="1200" noProof="0" dirty="0"/>
            <a:t>Develop alternative courses of action</a:t>
          </a:r>
        </a:p>
      </dsp:txBody>
      <dsp:txXfrm rot="-5400000">
        <a:off x="688050" y="1806180"/>
        <a:ext cx="7408761" cy="576524"/>
      </dsp:txXfrm>
    </dsp:sp>
    <dsp:sp modelId="{D24FE503-923D-464B-A89D-4C0B91FA858A}">
      <dsp:nvSpPr>
        <dsp:cNvPr id="0" name=""/>
        <dsp:cNvSpPr/>
      </dsp:nvSpPr>
      <dsp:spPr>
        <a:xfrm rot="5400000">
          <a:off x="-147439" y="280818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noProof="0" dirty="0"/>
            <a:t>4 step</a:t>
          </a:r>
        </a:p>
      </dsp:txBody>
      <dsp:txXfrm rot="-5400000">
        <a:off x="1" y="3004773"/>
        <a:ext cx="688049" cy="294878"/>
      </dsp:txXfrm>
    </dsp:sp>
    <dsp:sp modelId="{E0EB8693-025A-9F40-A3DF-F72949D30EEA}">
      <dsp:nvSpPr>
        <dsp:cNvPr id="0" name=""/>
        <dsp:cNvSpPr/>
      </dsp:nvSpPr>
      <dsp:spPr>
        <a:xfrm rot="5400000">
          <a:off x="4088573" y="-739775"/>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en-GB" sz="2400" kern="1200" noProof="0" dirty="0"/>
            <a:t>Evaluate alternatives and select the best alternative</a:t>
          </a:r>
        </a:p>
      </dsp:txBody>
      <dsp:txXfrm rot="-5400000">
        <a:off x="688050" y="2691937"/>
        <a:ext cx="7408761" cy="576524"/>
      </dsp:txXfrm>
    </dsp:sp>
    <dsp:sp modelId="{AF4F6803-C272-AB48-B98A-5E6749B02FE2}">
      <dsp:nvSpPr>
        <dsp:cNvPr id="0" name=""/>
        <dsp:cNvSpPr/>
      </dsp:nvSpPr>
      <dsp:spPr>
        <a:xfrm rot="5400000">
          <a:off x="-147439" y="3693944"/>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noProof="0" dirty="0"/>
            <a:t>5 step</a:t>
          </a:r>
        </a:p>
      </dsp:txBody>
      <dsp:txXfrm rot="-5400000">
        <a:off x="1" y="3890530"/>
        <a:ext cx="688049" cy="294878"/>
      </dsp:txXfrm>
    </dsp:sp>
    <dsp:sp modelId="{BFC5B82B-A675-CC49-8EB7-6E1E44E6563D}">
      <dsp:nvSpPr>
        <dsp:cNvPr id="0" name=""/>
        <dsp:cNvSpPr/>
      </dsp:nvSpPr>
      <dsp:spPr>
        <a:xfrm rot="5400000">
          <a:off x="4088573" y="145980"/>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en-GB" sz="2400" kern="1200" noProof="0" dirty="0"/>
            <a:t>Develop an action plan</a:t>
          </a:r>
        </a:p>
      </dsp:txBody>
      <dsp:txXfrm rot="-5400000">
        <a:off x="688050" y="3577693"/>
        <a:ext cx="7408761" cy="576524"/>
      </dsp:txXfrm>
    </dsp:sp>
    <dsp:sp modelId="{5362B258-D5CC-D542-B19C-F5D79B033B89}">
      <dsp:nvSpPr>
        <dsp:cNvPr id="0" name=""/>
        <dsp:cNvSpPr/>
      </dsp:nvSpPr>
      <dsp:spPr>
        <a:xfrm rot="5400000">
          <a:off x="-147439" y="457970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noProof="0" dirty="0"/>
            <a:t>6 step</a:t>
          </a:r>
        </a:p>
      </dsp:txBody>
      <dsp:txXfrm rot="-5400000">
        <a:off x="1" y="4776286"/>
        <a:ext cx="688049" cy="294878"/>
      </dsp:txXfrm>
    </dsp:sp>
    <dsp:sp modelId="{3760A2C7-ECF7-5443-9460-01B0E9C56C7B}">
      <dsp:nvSpPr>
        <dsp:cNvPr id="0" name=""/>
        <dsp:cNvSpPr/>
      </dsp:nvSpPr>
      <dsp:spPr>
        <a:xfrm rot="5400000">
          <a:off x="4088573" y="1031737"/>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en-GB" sz="2400" kern="1200" noProof="0" dirty="0"/>
            <a:t>Present a plan for implementation</a:t>
          </a:r>
        </a:p>
      </dsp:txBody>
      <dsp:txXfrm rot="-5400000">
        <a:off x="688050" y="4463450"/>
        <a:ext cx="7408761" cy="576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B8F46-E7B1-E244-B2FB-A868255ABD08}">
      <dsp:nvSpPr>
        <dsp:cNvPr id="0" name=""/>
        <dsp:cNvSpPr/>
      </dsp:nvSpPr>
      <dsp:spPr>
        <a:xfrm>
          <a:off x="2691328" y="2438400"/>
          <a:ext cx="2980266" cy="2980266"/>
        </a:xfrm>
        <a:prstGeom prst="gear9">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GB" sz="2300" kern="1200" dirty="0"/>
            <a:t>MISSION</a:t>
          </a:r>
        </a:p>
      </dsp:txBody>
      <dsp:txXfrm>
        <a:off x="3290494" y="3136513"/>
        <a:ext cx="1781934" cy="1531918"/>
      </dsp:txXfrm>
    </dsp:sp>
    <dsp:sp modelId="{510FC79E-84ED-0B4B-8709-27D5695EBB19}">
      <dsp:nvSpPr>
        <dsp:cNvPr id="0" name=""/>
        <dsp:cNvSpPr/>
      </dsp:nvSpPr>
      <dsp:spPr>
        <a:xfrm>
          <a:off x="830890" y="1733973"/>
          <a:ext cx="2167466" cy="2167466"/>
        </a:xfrm>
        <a:prstGeom prst="gear6">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GB" sz="2300" kern="1200" dirty="0"/>
            <a:t>VISION</a:t>
          </a:r>
        </a:p>
      </dsp:txBody>
      <dsp:txXfrm>
        <a:off x="1376556" y="2282937"/>
        <a:ext cx="1076134" cy="1069538"/>
      </dsp:txXfrm>
    </dsp:sp>
    <dsp:sp modelId="{8618B762-CB58-B145-9852-CD17DA444068}">
      <dsp:nvSpPr>
        <dsp:cNvPr id="0" name=""/>
        <dsp:cNvSpPr/>
      </dsp:nvSpPr>
      <dsp:spPr>
        <a:xfrm rot="20700000">
          <a:off x="2044893" y="238642"/>
          <a:ext cx="2123675" cy="2123675"/>
        </a:xfrm>
        <a:prstGeom prst="gear6">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GB" sz="2300" kern="1200" dirty="0"/>
            <a:t>VALUES</a:t>
          </a:r>
        </a:p>
      </dsp:txBody>
      <dsp:txXfrm rot="-20700000">
        <a:off x="2510677" y="704426"/>
        <a:ext cx="1192106" cy="1192106"/>
      </dsp:txXfrm>
    </dsp:sp>
    <dsp:sp modelId="{24E15852-4B2D-3243-B50B-0045F8E8C6F7}">
      <dsp:nvSpPr>
        <dsp:cNvPr id="0" name=""/>
        <dsp:cNvSpPr/>
      </dsp:nvSpPr>
      <dsp:spPr>
        <a:xfrm>
          <a:off x="2349374" y="1900602"/>
          <a:ext cx="3814741" cy="3814741"/>
        </a:xfrm>
        <a:prstGeom prst="circularArrow">
          <a:avLst>
            <a:gd name="adj1" fmla="val 4688"/>
            <a:gd name="adj2" fmla="val 299029"/>
            <a:gd name="adj3" fmla="val 2539295"/>
            <a:gd name="adj4" fmla="val 1581232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A024097-072E-3541-AE87-15793BB877C8}">
      <dsp:nvSpPr>
        <dsp:cNvPr id="0" name=""/>
        <dsp:cNvSpPr/>
      </dsp:nvSpPr>
      <dsp:spPr>
        <a:xfrm>
          <a:off x="447036" y="1249140"/>
          <a:ext cx="2771648" cy="27716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A7F568-61B8-2B4D-A4F5-B84E7DC6FCA4}">
      <dsp:nvSpPr>
        <dsp:cNvPr id="0" name=""/>
        <dsp:cNvSpPr/>
      </dsp:nvSpPr>
      <dsp:spPr>
        <a:xfrm>
          <a:off x="1553665" y="-231776"/>
          <a:ext cx="2988394" cy="298839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FE735-ACD6-6744-A4C0-4670515E8E3F}">
      <dsp:nvSpPr>
        <dsp:cNvPr id="0" name=""/>
        <dsp:cNvSpPr/>
      </dsp:nvSpPr>
      <dsp:spPr>
        <a:xfrm>
          <a:off x="1586300" y="254603"/>
          <a:ext cx="5052904" cy="1754807"/>
        </a:xfrm>
        <a:prstGeom prst="ellipse">
          <a:avLst/>
        </a:prstGeom>
        <a:solidFill>
          <a:schemeClr val="accent5">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1218BEB3-149B-2D4C-B8C0-B06C7DDE2040}">
      <dsp:nvSpPr>
        <dsp:cNvPr id="0" name=""/>
        <dsp:cNvSpPr/>
      </dsp:nvSpPr>
      <dsp:spPr>
        <a:xfrm>
          <a:off x="3630964" y="4551530"/>
          <a:ext cx="979245" cy="626716"/>
        </a:xfrm>
        <a:prstGeom prst="downArrow">
          <a:avLst/>
        </a:prstGeom>
        <a:solidFill>
          <a:schemeClr val="accent5">
            <a:tint val="6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F0B0633C-CA8C-4444-A14A-1FB2D34EFC75}">
      <dsp:nvSpPr>
        <dsp:cNvPr id="0" name=""/>
        <dsp:cNvSpPr/>
      </dsp:nvSpPr>
      <dsp:spPr>
        <a:xfrm>
          <a:off x="1770399" y="5052904"/>
          <a:ext cx="4700376" cy="1175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lt-LT" sz="2900" kern="1200" noProof="0" dirty="0"/>
            <a:t>ORGANIZATIONAL GOALS</a:t>
          </a:r>
        </a:p>
      </dsp:txBody>
      <dsp:txXfrm>
        <a:off x="1770399" y="5052904"/>
        <a:ext cx="4700376" cy="1175094"/>
      </dsp:txXfrm>
    </dsp:sp>
    <dsp:sp modelId="{F37FAA3D-4C87-894B-A06B-92938940A7CF}">
      <dsp:nvSpPr>
        <dsp:cNvPr id="0" name=""/>
        <dsp:cNvSpPr/>
      </dsp:nvSpPr>
      <dsp:spPr>
        <a:xfrm>
          <a:off x="3423364" y="2144938"/>
          <a:ext cx="1762641" cy="176264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lt-LT" sz="2200" kern="1200" noProof="0" dirty="0"/>
            <a:t>MISSION</a:t>
          </a:r>
        </a:p>
      </dsp:txBody>
      <dsp:txXfrm>
        <a:off x="3681497" y="2403071"/>
        <a:ext cx="1246375" cy="1246375"/>
      </dsp:txXfrm>
    </dsp:sp>
    <dsp:sp modelId="{4B6F9B76-F704-FD48-ADDC-CC31CB90EB07}">
      <dsp:nvSpPr>
        <dsp:cNvPr id="0" name=""/>
        <dsp:cNvSpPr/>
      </dsp:nvSpPr>
      <dsp:spPr>
        <a:xfrm>
          <a:off x="2162097" y="774445"/>
          <a:ext cx="1762641" cy="1762641"/>
        </a:xfrm>
        <a:prstGeom prst="ellipse">
          <a:avLst/>
        </a:prstGeom>
        <a:solidFill>
          <a:schemeClr val="accent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lt-LT" sz="2200" kern="1200" noProof="0" dirty="0"/>
            <a:t>VISION</a:t>
          </a:r>
        </a:p>
      </dsp:txBody>
      <dsp:txXfrm>
        <a:off x="2420230" y="1032578"/>
        <a:ext cx="1246375" cy="1246375"/>
      </dsp:txXfrm>
    </dsp:sp>
    <dsp:sp modelId="{88A9F3B3-B62C-5C4C-A420-7C3E562D0449}">
      <dsp:nvSpPr>
        <dsp:cNvPr id="0" name=""/>
        <dsp:cNvSpPr/>
      </dsp:nvSpPr>
      <dsp:spPr>
        <a:xfrm>
          <a:off x="4188503" y="389383"/>
          <a:ext cx="1762641" cy="1762641"/>
        </a:xfrm>
        <a:prstGeom prst="ellipse">
          <a:avLst/>
        </a:prstGeom>
        <a:solidFill>
          <a:srgbClr val="00B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lt-LT" sz="2200" kern="1200" noProof="0" dirty="0"/>
            <a:t>VALUES</a:t>
          </a:r>
        </a:p>
      </dsp:txBody>
      <dsp:txXfrm>
        <a:off x="4446636" y="647516"/>
        <a:ext cx="1246375" cy="1246375"/>
      </dsp:txXfrm>
    </dsp:sp>
    <dsp:sp modelId="{416F1914-FD96-C64E-8481-E4E8C34B5122}">
      <dsp:nvSpPr>
        <dsp:cNvPr id="0" name=""/>
        <dsp:cNvSpPr/>
      </dsp:nvSpPr>
      <dsp:spPr>
        <a:xfrm>
          <a:off x="1329950" y="7539"/>
          <a:ext cx="5483772" cy="4387017"/>
        </a:xfrm>
        <a:prstGeom prst="funnel">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E9CF6-8661-304A-AA95-778AC655AAF8}">
      <dsp:nvSpPr>
        <dsp:cNvPr id="0" name=""/>
        <dsp:cNvSpPr/>
      </dsp:nvSpPr>
      <dsp:spPr>
        <a:xfrm>
          <a:off x="-5550223" y="-849728"/>
          <a:ext cx="6608341" cy="6608341"/>
        </a:xfrm>
        <a:prstGeom prst="blockArc">
          <a:avLst>
            <a:gd name="adj1" fmla="val 18900000"/>
            <a:gd name="adj2" fmla="val 2700000"/>
            <a:gd name="adj3" fmla="val 32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FD095A-982E-A240-916E-E40A72152AED}">
      <dsp:nvSpPr>
        <dsp:cNvPr id="0" name=""/>
        <dsp:cNvSpPr/>
      </dsp:nvSpPr>
      <dsp:spPr>
        <a:xfrm>
          <a:off x="462610" y="306707"/>
          <a:ext cx="10389020" cy="613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7209" tIns="83820" rIns="83820" bIns="83820" numCol="1" spcCol="1270" anchor="ctr" anchorCtr="0">
          <a:noAutofit/>
        </a:bodyPr>
        <a:lstStyle/>
        <a:p>
          <a:pPr marL="0" lvl="0" indent="0" algn="l" defTabSz="1466850">
            <a:lnSpc>
              <a:spcPct val="90000"/>
            </a:lnSpc>
            <a:spcBef>
              <a:spcPct val="0"/>
            </a:spcBef>
            <a:spcAft>
              <a:spcPct val="35000"/>
            </a:spcAft>
            <a:buNone/>
          </a:pPr>
          <a:r>
            <a:rPr lang="en-GB" sz="3300" kern="1200" dirty="0"/>
            <a:t>Analysis of a current situation (environment)</a:t>
          </a:r>
        </a:p>
      </dsp:txBody>
      <dsp:txXfrm>
        <a:off x="462610" y="306707"/>
        <a:ext cx="10389020" cy="613806"/>
      </dsp:txXfrm>
    </dsp:sp>
    <dsp:sp modelId="{2E8A852E-7E71-224B-87C8-AA68055E7AFB}">
      <dsp:nvSpPr>
        <dsp:cNvPr id="0" name=""/>
        <dsp:cNvSpPr/>
      </dsp:nvSpPr>
      <dsp:spPr>
        <a:xfrm>
          <a:off x="78981" y="229981"/>
          <a:ext cx="767258" cy="76725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9E0DEB-9FD2-9C43-876F-CFC18CCDCE65}">
      <dsp:nvSpPr>
        <dsp:cNvPr id="0" name=""/>
        <dsp:cNvSpPr/>
      </dsp:nvSpPr>
      <dsp:spPr>
        <a:xfrm>
          <a:off x="902446" y="1227123"/>
          <a:ext cx="9949184" cy="613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7209" tIns="83820" rIns="83820" bIns="83820" numCol="1" spcCol="1270" anchor="ctr" anchorCtr="0">
          <a:noAutofit/>
        </a:bodyPr>
        <a:lstStyle/>
        <a:p>
          <a:pPr marL="0" lvl="0" indent="0" algn="l" defTabSz="1466850">
            <a:lnSpc>
              <a:spcPct val="90000"/>
            </a:lnSpc>
            <a:spcBef>
              <a:spcPct val="0"/>
            </a:spcBef>
            <a:spcAft>
              <a:spcPct val="35000"/>
            </a:spcAft>
            <a:buNone/>
          </a:pPr>
          <a:r>
            <a:rPr lang="en-GB" sz="3300" kern="1200" dirty="0"/>
            <a:t>Setting objectives and goals</a:t>
          </a:r>
        </a:p>
      </dsp:txBody>
      <dsp:txXfrm>
        <a:off x="902446" y="1227123"/>
        <a:ext cx="9949184" cy="613806"/>
      </dsp:txXfrm>
    </dsp:sp>
    <dsp:sp modelId="{CB5C1882-9505-E14C-9509-D2FEB7563392}">
      <dsp:nvSpPr>
        <dsp:cNvPr id="0" name=""/>
        <dsp:cNvSpPr/>
      </dsp:nvSpPr>
      <dsp:spPr>
        <a:xfrm>
          <a:off x="518817" y="1150397"/>
          <a:ext cx="767258" cy="76725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6DFC7B-74E4-F945-BB2C-3821A6CE8BAE}">
      <dsp:nvSpPr>
        <dsp:cNvPr id="0" name=""/>
        <dsp:cNvSpPr/>
      </dsp:nvSpPr>
      <dsp:spPr>
        <a:xfrm>
          <a:off x="1037441" y="2147539"/>
          <a:ext cx="9814190" cy="613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7209" tIns="83820" rIns="83820" bIns="83820" numCol="1" spcCol="1270" anchor="ctr" anchorCtr="0">
          <a:noAutofit/>
        </a:bodyPr>
        <a:lstStyle/>
        <a:p>
          <a:pPr marL="0" lvl="0" indent="0" algn="l" defTabSz="1466850">
            <a:lnSpc>
              <a:spcPct val="90000"/>
            </a:lnSpc>
            <a:spcBef>
              <a:spcPct val="0"/>
            </a:spcBef>
            <a:spcAft>
              <a:spcPct val="35000"/>
            </a:spcAft>
            <a:buNone/>
          </a:pPr>
          <a:r>
            <a:rPr lang="en-GB" sz="3300" kern="1200" dirty="0"/>
            <a:t>Developing strategies</a:t>
          </a:r>
        </a:p>
      </dsp:txBody>
      <dsp:txXfrm>
        <a:off x="1037441" y="2147539"/>
        <a:ext cx="9814190" cy="613806"/>
      </dsp:txXfrm>
    </dsp:sp>
    <dsp:sp modelId="{F8E86F51-22E8-494F-845B-D42EF3A252AE}">
      <dsp:nvSpPr>
        <dsp:cNvPr id="0" name=""/>
        <dsp:cNvSpPr/>
      </dsp:nvSpPr>
      <dsp:spPr>
        <a:xfrm>
          <a:off x="653811" y="2070813"/>
          <a:ext cx="767258" cy="76725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0CB11B-28BF-2141-AC5A-340365D45E8A}">
      <dsp:nvSpPr>
        <dsp:cNvPr id="0" name=""/>
        <dsp:cNvSpPr/>
      </dsp:nvSpPr>
      <dsp:spPr>
        <a:xfrm>
          <a:off x="902446" y="3067954"/>
          <a:ext cx="9949184" cy="613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7209" tIns="83820" rIns="83820" bIns="83820" numCol="1" spcCol="1270" anchor="ctr" anchorCtr="0">
          <a:noAutofit/>
        </a:bodyPr>
        <a:lstStyle/>
        <a:p>
          <a:pPr marL="0" lvl="0" indent="0" algn="l" defTabSz="1466850">
            <a:lnSpc>
              <a:spcPct val="90000"/>
            </a:lnSpc>
            <a:spcBef>
              <a:spcPct val="0"/>
            </a:spcBef>
            <a:spcAft>
              <a:spcPct val="35000"/>
            </a:spcAft>
            <a:buNone/>
          </a:pPr>
          <a:r>
            <a:rPr lang="en-GB" sz="3300" kern="1200" dirty="0"/>
            <a:t>Implementation</a:t>
          </a:r>
        </a:p>
      </dsp:txBody>
      <dsp:txXfrm>
        <a:off x="902446" y="3067954"/>
        <a:ext cx="9949184" cy="613806"/>
      </dsp:txXfrm>
    </dsp:sp>
    <dsp:sp modelId="{D015DBBA-2E8A-6B45-82EC-29D8BB2E6402}">
      <dsp:nvSpPr>
        <dsp:cNvPr id="0" name=""/>
        <dsp:cNvSpPr/>
      </dsp:nvSpPr>
      <dsp:spPr>
        <a:xfrm>
          <a:off x="518817" y="2991229"/>
          <a:ext cx="767258" cy="76725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1EC613-BEB7-6B4E-A819-D7062B5C8AEB}">
      <dsp:nvSpPr>
        <dsp:cNvPr id="0" name=""/>
        <dsp:cNvSpPr/>
      </dsp:nvSpPr>
      <dsp:spPr>
        <a:xfrm>
          <a:off x="462610" y="3988370"/>
          <a:ext cx="10389020" cy="6138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7209" tIns="83820" rIns="83820" bIns="83820" numCol="1" spcCol="1270" anchor="ctr" anchorCtr="0">
          <a:noAutofit/>
        </a:bodyPr>
        <a:lstStyle/>
        <a:p>
          <a:pPr marL="0" lvl="0" indent="0" algn="l" defTabSz="1466850">
            <a:lnSpc>
              <a:spcPct val="90000"/>
            </a:lnSpc>
            <a:spcBef>
              <a:spcPct val="0"/>
            </a:spcBef>
            <a:spcAft>
              <a:spcPct val="35000"/>
            </a:spcAft>
            <a:buNone/>
          </a:pPr>
          <a:r>
            <a:rPr lang="en-GB" sz="3300" kern="1200" dirty="0"/>
            <a:t>Monitoring and evaluation</a:t>
          </a:r>
        </a:p>
      </dsp:txBody>
      <dsp:txXfrm>
        <a:off x="462610" y="3988370"/>
        <a:ext cx="10389020" cy="613806"/>
      </dsp:txXfrm>
    </dsp:sp>
    <dsp:sp modelId="{7FA61C0F-A195-5C42-99E1-DE5CDB1B7073}">
      <dsp:nvSpPr>
        <dsp:cNvPr id="0" name=""/>
        <dsp:cNvSpPr/>
      </dsp:nvSpPr>
      <dsp:spPr>
        <a:xfrm>
          <a:off x="78981" y="3911645"/>
          <a:ext cx="767258" cy="76725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F6A4CF-6F40-F247-A40D-A506003812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a:extLst>
              <a:ext uri="{FF2B5EF4-FFF2-40B4-BE49-F238E27FC236}">
                <a16:creationId xmlns:a16="http://schemas.microsoft.com/office/drawing/2014/main" id="{B2442FE1-1197-204F-8F29-30924E62D8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616102-A814-B34B-A78D-C3C8F1BEDD06}" type="datetimeFigureOut">
              <a:rPr lang="en-LT" smtClean="0"/>
              <a:t>2023-03-07</a:t>
            </a:fld>
            <a:endParaRPr lang="en-LT"/>
          </a:p>
        </p:txBody>
      </p:sp>
      <p:sp>
        <p:nvSpPr>
          <p:cNvPr id="4" name="Footer Placeholder 3">
            <a:extLst>
              <a:ext uri="{FF2B5EF4-FFF2-40B4-BE49-F238E27FC236}">
                <a16:creationId xmlns:a16="http://schemas.microsoft.com/office/drawing/2014/main" id="{4EA926D2-6108-F742-8CE9-3BDE43E5D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5" name="Slide Number Placeholder 4">
            <a:extLst>
              <a:ext uri="{FF2B5EF4-FFF2-40B4-BE49-F238E27FC236}">
                <a16:creationId xmlns:a16="http://schemas.microsoft.com/office/drawing/2014/main" id="{21A1404D-63A8-8A4A-AADA-E0995DC43E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A18C4D-A878-9141-BB15-8DD00E6EE4FD}" type="slidenum">
              <a:rPr lang="en-LT" smtClean="0"/>
              <a:t>‹#›</a:t>
            </a:fld>
            <a:endParaRPr lang="en-LT"/>
          </a:p>
        </p:txBody>
      </p:sp>
    </p:spTree>
    <p:extLst>
      <p:ext uri="{BB962C8B-B14F-4D97-AF65-F5344CB8AC3E}">
        <p14:creationId xmlns:p14="http://schemas.microsoft.com/office/powerpoint/2010/main" val="2020931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8621A-8B65-464D-8849-012A0A69E652}" type="datetimeFigureOut">
              <a:rPr lang="en-GB" smtClean="0"/>
              <a:t>07/03/2023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40E06-0625-8A46-9812-778CB6014CAC}" type="slidenum">
              <a:rPr lang="en-GB" smtClean="0"/>
              <a:t>‹#›</a:t>
            </a:fld>
            <a:endParaRPr lang="en-GB"/>
          </a:p>
        </p:txBody>
      </p:sp>
    </p:spTree>
    <p:extLst>
      <p:ext uri="{BB962C8B-B14F-4D97-AF65-F5344CB8AC3E}">
        <p14:creationId xmlns:p14="http://schemas.microsoft.com/office/powerpoint/2010/main" val="9087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a:t>
            </a:fld>
            <a:endParaRPr lang="en-GB"/>
          </a:p>
        </p:txBody>
      </p:sp>
    </p:spTree>
    <p:extLst>
      <p:ext uri="{BB962C8B-B14F-4D97-AF65-F5344CB8AC3E}">
        <p14:creationId xmlns:p14="http://schemas.microsoft.com/office/powerpoint/2010/main" val="1860298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11</a:t>
            </a:fld>
            <a:endParaRPr lang="en-GB"/>
          </a:p>
        </p:txBody>
      </p:sp>
    </p:spTree>
    <p:extLst>
      <p:ext uri="{BB962C8B-B14F-4D97-AF65-F5344CB8AC3E}">
        <p14:creationId xmlns:p14="http://schemas.microsoft.com/office/powerpoint/2010/main" val="761499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13</a:t>
            </a:fld>
            <a:endParaRPr lang="en-GB"/>
          </a:p>
        </p:txBody>
      </p:sp>
    </p:spTree>
    <p:extLst>
      <p:ext uri="{BB962C8B-B14F-4D97-AF65-F5344CB8AC3E}">
        <p14:creationId xmlns:p14="http://schemas.microsoft.com/office/powerpoint/2010/main" val="3771278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formulation of a vision statement is a critical component of an organization's long-term success. While setting realistic long-term goals is important, having a bigger and further-reaching vision is equally necessary to inspire and motivate both internal and external stakeholders. An effective vision statement should be forward-looking, motivating, reflective of the organization's culture and values, aimed at bringing benefits and improvements to the organization in the future, and define the company's reason for existence and where it is heading.</a:t>
            </a:r>
          </a:p>
          <a:p>
            <a:endParaRPr lang="en-GB" dirty="0"/>
          </a:p>
          <a:p>
            <a:r>
              <a:rPr lang="en-GB" dirty="0"/>
              <a:t>A well-crafted vision statement provides direction and serves as a guide for making decisions and taking action, both in the present and future. It should be concise, unambiguous, realistic, aspirational, and inspirational, rather than a generic statement that could apply to any organization.</a:t>
            </a:r>
          </a:p>
          <a:p>
            <a:endParaRPr lang="en-GB" dirty="0"/>
          </a:p>
          <a:p>
            <a:r>
              <a:rPr lang="en-GB" dirty="0"/>
              <a:t>To create a strong vision statement, organizations should ask themselves what they are trying to accomplish, what impact they want to achieve, where they are going moving forward, what they want to achieve in the future, and what kind of future society they envision. By answering these questions, an organization can create a compelling and effective vision statement that inspires and guides its future success.</a:t>
            </a:r>
          </a:p>
        </p:txBody>
      </p:sp>
      <p:sp>
        <p:nvSpPr>
          <p:cNvPr id="4" name="Slide Number Placeholder 3"/>
          <p:cNvSpPr>
            <a:spLocks noGrp="1"/>
          </p:cNvSpPr>
          <p:nvPr>
            <p:ph type="sldNum" sz="quarter" idx="5"/>
          </p:nvPr>
        </p:nvSpPr>
        <p:spPr/>
        <p:txBody>
          <a:bodyPr/>
          <a:lstStyle/>
          <a:p>
            <a:fld id="{CB540E06-0625-8A46-9812-778CB6014CAC}" type="slidenum">
              <a:rPr lang="en-GB" smtClean="0"/>
              <a:t>14</a:t>
            </a:fld>
            <a:endParaRPr lang="en-GB"/>
          </a:p>
        </p:txBody>
      </p:sp>
    </p:spTree>
    <p:extLst>
      <p:ext uri="{BB962C8B-B14F-4D97-AF65-F5344CB8AC3E}">
        <p14:creationId xmlns:p14="http://schemas.microsoft.com/office/powerpoint/2010/main" val="1013210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The formulation of a mission statement is an important part of an organization's strategic planning process. It provides a clear and concise statement of the organization's purpose, guiding principles and the key markets it serves.</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A mission statement should be specific, actionable, and relevant to the organization's current operations. It should also be focused on the needs of the organization's customers, stakeholders, and employees. An effective mission statement should provide a clear direction for the organization, as well as inspiration and motivation for its employees.</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To create a good mission statement, it is important to answer three key questions: what does the organization do, who does it serve, and how does it do it? The answers to these questions should be incorporated into a brief, clear, and easy-to-understand statement that reflects the organization's unique identity and values. A well-crafted mission statement can help guide decision-making, foster employee engagement, and establish a strong brand identity.</a:t>
            </a:r>
          </a:p>
        </p:txBody>
      </p:sp>
      <p:sp>
        <p:nvSpPr>
          <p:cNvPr id="4" name="Slide Number Placeholder 3"/>
          <p:cNvSpPr>
            <a:spLocks noGrp="1"/>
          </p:cNvSpPr>
          <p:nvPr>
            <p:ph type="sldNum" sz="quarter" idx="5"/>
          </p:nvPr>
        </p:nvSpPr>
        <p:spPr/>
        <p:txBody>
          <a:bodyPr/>
          <a:lstStyle/>
          <a:p>
            <a:fld id="{CB540E06-0625-8A46-9812-778CB6014CAC}" type="slidenum">
              <a:rPr lang="en-GB" smtClean="0"/>
              <a:t>15</a:t>
            </a:fld>
            <a:endParaRPr lang="en-GB"/>
          </a:p>
        </p:txBody>
      </p:sp>
    </p:spTree>
    <p:extLst>
      <p:ext uri="{BB962C8B-B14F-4D97-AF65-F5344CB8AC3E}">
        <p14:creationId xmlns:p14="http://schemas.microsoft.com/office/powerpoint/2010/main" val="853067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GB" dirty="0"/>
              <a:t>Organizational core values are fundamental beliefs and principles that serve as the foundation of a company and its employees, often referred to as "cultural cornerstones." They define the way a company interacts with customers, partnerships, and stakeholders. These values are the beliefs behind the organization's vision and mission, and a worthy vision is guided by worthy values.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base" latinLnBrk="0" hangingPunct="1">
              <a:lnSpc>
                <a:spcPct val="100000"/>
              </a:lnSpc>
              <a:spcBef>
                <a:spcPts val="0"/>
              </a:spcBef>
              <a:spcAft>
                <a:spcPts val="0"/>
              </a:spcAft>
              <a:buClrTx/>
              <a:buSzTx/>
              <a:buFontTx/>
              <a:buNone/>
              <a:tabLst/>
              <a:defRPr/>
            </a:pPr>
            <a:r>
              <a:rPr lang="en-GB" dirty="0"/>
              <a:t>Values give direction and dignity to an organization's mission and serve as the moral compass for expected </a:t>
            </a:r>
            <a:r>
              <a:rPr lang="en-GB" dirty="0" err="1"/>
              <a:t>behaviors</a:t>
            </a:r>
            <a:r>
              <a:rPr lang="en-GB" dirty="0"/>
              <a:t> during the quest to achieve the vision. A values statement typically includes elements such as integrity in all actions, commitment to employees, quality of products, protection of the environment, innovative business ideas, and continual learning.</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base" latinLnBrk="0" hangingPunct="1">
              <a:lnSpc>
                <a:spcPct val="100000"/>
              </a:lnSpc>
              <a:spcBef>
                <a:spcPts val="0"/>
              </a:spcBef>
              <a:spcAft>
                <a:spcPts val="0"/>
              </a:spcAft>
              <a:buClrTx/>
              <a:buSzTx/>
              <a:buFontTx/>
              <a:buNone/>
              <a:tabLst/>
              <a:defRPr/>
            </a:pPr>
            <a:r>
              <a:rPr lang="en-GB" dirty="0"/>
              <a:t>When considering an organization's core values, questions such as "what draws you to this organization?", "what makes our workplace culture unique?", "what do we do better than anybody else?" and "what should we do better than anybody else?" can provide insight into what the organization stands for and values.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base" latinLnBrk="0" hangingPunct="1">
              <a:lnSpc>
                <a:spcPct val="100000"/>
              </a:lnSpc>
              <a:spcBef>
                <a:spcPts val="0"/>
              </a:spcBef>
              <a:spcAft>
                <a:spcPts val="0"/>
              </a:spcAft>
              <a:buClrTx/>
              <a:buSzTx/>
              <a:buFontTx/>
              <a:buNone/>
              <a:tabLst/>
              <a:defRPr/>
            </a:pPr>
            <a:r>
              <a:rPr lang="en-GB" dirty="0"/>
              <a:t>A values statement is used to inform and guide the decisions and </a:t>
            </a:r>
            <a:r>
              <a:rPr lang="en-GB" dirty="0" err="1"/>
              <a:t>behaviors</a:t>
            </a:r>
            <a:r>
              <a:rPr lang="en-GB" dirty="0"/>
              <a:t> of the people within the organization, as well as signal to external stakeholders what's important to the company. It highlights the organization's core principles and philosophical ideals, shaping daily culture and establishing standards of conduct by which actions and decisions can be assessed. The values statement should be memorable, actionable, and timeless, and may take the form of one, two, or three words, or a short phrase. When drafting a values statement, it's essential to consider questions such as what the organization stands for, what </a:t>
            </a:r>
            <a:r>
              <a:rPr lang="en-GB" dirty="0" err="1"/>
              <a:t>behaviors</a:t>
            </a:r>
            <a:r>
              <a:rPr lang="en-GB" dirty="0"/>
              <a:t> it values, and how it will conduct its activities to achieve its mission and vision, as well as how it treats its members and the community.</a:t>
            </a:r>
            <a:endParaRPr lang="en-GB" sz="1200"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16</a:t>
            </a:fld>
            <a:endParaRPr lang="en-GB"/>
          </a:p>
        </p:txBody>
      </p:sp>
    </p:spTree>
    <p:extLst>
      <p:ext uri="{BB962C8B-B14F-4D97-AF65-F5344CB8AC3E}">
        <p14:creationId xmlns:p14="http://schemas.microsoft.com/office/powerpoint/2010/main" val="3045379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Organizational goals are the specific outcomes that drive the actions and decisions of an organization. These goals should be aligned with the organization's mission and vision, developed in a way that motivates and guides employees, and categorized based on the length of time they cover. There are three types of organizational goals: long-term, medium-term, and short-term. Long-term goals are planned for a period of more than five years, medium-term goals are planned for one to five years, and short-term goals are planned for less than a year.</a:t>
            </a:r>
          </a:p>
          <a:p>
            <a:endParaRPr lang="en-GB" dirty="0"/>
          </a:p>
          <a:p>
            <a:r>
              <a:rPr lang="en-GB" dirty="0"/>
              <a:t>Goals must be well-defined, measurable, challenging but achievable, realistic, and aligned with the organization's resources and capabilities. They should also be effectively communicated across the organization to ensure everyone understands what is expected of them in achieving the goals. Organizational goals provide direction, focus, and motivation to an organization, and help prioritize its efforts and resources.</a:t>
            </a:r>
          </a:p>
          <a:p>
            <a:endParaRPr lang="en-GB" dirty="0"/>
          </a:p>
          <a:p>
            <a:r>
              <a:rPr lang="en-GB" dirty="0"/>
              <a:t>Strategic, tactical, and operational goals are different types of organizational goals that contribute to achieving the overall mission of the organization. Strategic goals are long-term goals that guide the organization's direction and overall strategy. Tactical goals are mid-term goals that focus on specific areas of the organization and support the achievement of strategic goals. Operational goals are short-term goals that focus on day-to-day activities necessary to achieve tactical goals.</a:t>
            </a:r>
          </a:p>
          <a:p>
            <a:endParaRPr lang="en-GB" dirty="0"/>
          </a:p>
          <a:p>
            <a:r>
              <a:rPr lang="en-GB" dirty="0"/>
              <a:t>While the classification by period of goals and the classification into strategic, tactical, and operational goals are related, they are not exactly the same. The former categorizes goals based on the length of time they cover, while the latter is based on the level of the organization they are focused on and their role in achieving the overall mission of the organization. A long-term goal could be both strategic and tactical in nature, and a short-term goal could be operational or tactical, depending on the specific activities it is focused on and the level of the organization it is relevant to.</a:t>
            </a:r>
          </a:p>
        </p:txBody>
      </p:sp>
      <p:sp>
        <p:nvSpPr>
          <p:cNvPr id="4" name="Slide Number Placeholder 3"/>
          <p:cNvSpPr>
            <a:spLocks noGrp="1"/>
          </p:cNvSpPr>
          <p:nvPr>
            <p:ph type="sldNum" sz="quarter" idx="5"/>
          </p:nvPr>
        </p:nvSpPr>
        <p:spPr/>
        <p:txBody>
          <a:bodyPr/>
          <a:lstStyle/>
          <a:p>
            <a:fld id="{CB540E06-0625-8A46-9812-778CB6014CAC}" type="slidenum">
              <a:rPr lang="en-GB" smtClean="0"/>
              <a:t>24</a:t>
            </a:fld>
            <a:endParaRPr lang="en-GB"/>
          </a:p>
        </p:txBody>
      </p:sp>
    </p:spTree>
    <p:extLst>
      <p:ext uri="{BB962C8B-B14F-4D97-AF65-F5344CB8AC3E}">
        <p14:creationId xmlns:p14="http://schemas.microsoft.com/office/powerpoint/2010/main" val="732104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hierarchy of goals refers to the way in which different types of goals are related to each other within an organization. It is a structure that helps to prioritize efforts and resources, and enables the organization to assess its success and progress towards its mission and vision.</a:t>
            </a:r>
          </a:p>
          <a:p>
            <a:endParaRPr lang="en-GB" dirty="0"/>
          </a:p>
          <a:p>
            <a:r>
              <a:rPr lang="en-GB" dirty="0"/>
              <a:t>At the top of the hierarchy are the long-term strategic goals, which provide the overall direction and strategy for the organization. These goals are usually set for a period of five years or more and are aligned with the organization's mission and vision. Strategic goals are broad and ambitious and are designed to guide decision-making at all levels of the organization.</a:t>
            </a:r>
          </a:p>
          <a:p>
            <a:endParaRPr lang="en-GB" dirty="0"/>
          </a:p>
          <a:p>
            <a:r>
              <a:rPr lang="en-GB" dirty="0"/>
              <a:t>The mid-level tactical goals are the next step down in the hierarchy. They are aimed at achieving specific objectives that will help the organization achieve its strategic goals. Tactical goals usually cover a period of one to five years and provide a detailed plan of action for implementing the strategic goals. Tactical goals are more specific than strategic goals and help to clarify the steps that need to be taken to achieve the organization's overall objectives.</a:t>
            </a:r>
          </a:p>
          <a:p>
            <a:endParaRPr lang="en-GB" dirty="0"/>
          </a:p>
          <a:p>
            <a:r>
              <a:rPr lang="en-GB" dirty="0"/>
              <a:t>At the bottom of the hierarchy are the short-term operational goals, which focus on the day-to-day activities of the organization. They are usually tied to specific tasks and activities that are necessary for achieving tactical goals. Operational goals are short-term and focused on the near future, covering a period of less than one year. They are often very specific and measurable and are designed to keep the organization on track towards achieving its tactical and strategic goals.</a:t>
            </a:r>
          </a:p>
          <a:p>
            <a:endParaRPr lang="en-GB" dirty="0"/>
          </a:p>
          <a:p>
            <a:r>
              <a:rPr lang="en-GB" dirty="0"/>
              <a:t>The hierarchy of goals is important because it helps to ensure that everyone in the organization is working towards the same objectives. It provides a structure for decision-making and resource allocation, and helps to ensure that efforts are focused on the most important priorities. By aligning goals at all levels of the organization, the hierarchy of goals helps to create a sense of purpose and direction for the organization as a whole.</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25</a:t>
            </a:fld>
            <a:endParaRPr lang="en-GB"/>
          </a:p>
        </p:txBody>
      </p:sp>
    </p:spTree>
    <p:extLst>
      <p:ext uri="{BB962C8B-B14F-4D97-AF65-F5344CB8AC3E}">
        <p14:creationId xmlns:p14="http://schemas.microsoft.com/office/powerpoint/2010/main" val="4135649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err="1"/>
              <a:t>Properly</a:t>
            </a:r>
            <a:r>
              <a:rPr lang="lt-LT" dirty="0"/>
              <a:t> </a:t>
            </a:r>
            <a:r>
              <a:rPr lang="lt-LT" dirty="0" err="1"/>
              <a:t>formulating</a:t>
            </a:r>
            <a:r>
              <a:rPr lang="lt-LT" dirty="0"/>
              <a:t> </a:t>
            </a:r>
            <a:r>
              <a:rPr lang="lt-LT" dirty="0" err="1"/>
              <a:t>goals</a:t>
            </a:r>
            <a:r>
              <a:rPr lang="lt-LT" dirty="0"/>
              <a:t> </a:t>
            </a:r>
            <a:r>
              <a:rPr lang="lt-LT" dirty="0" err="1"/>
              <a:t>is</a:t>
            </a:r>
            <a:r>
              <a:rPr lang="lt-LT" dirty="0"/>
              <a:t> </a:t>
            </a:r>
            <a:r>
              <a:rPr lang="lt-LT" dirty="0" err="1"/>
              <a:t>an</a:t>
            </a:r>
            <a:r>
              <a:rPr lang="lt-LT" dirty="0"/>
              <a:t> </a:t>
            </a:r>
            <a:r>
              <a:rPr lang="lt-LT" dirty="0" err="1"/>
              <a:t>essential</a:t>
            </a:r>
            <a:r>
              <a:rPr lang="lt-LT" dirty="0"/>
              <a:t> </a:t>
            </a:r>
            <a:r>
              <a:rPr lang="lt-LT" dirty="0" err="1"/>
              <a:t>part</a:t>
            </a:r>
            <a:r>
              <a:rPr lang="lt-LT" dirty="0"/>
              <a:t> </a:t>
            </a:r>
            <a:r>
              <a:rPr lang="lt-LT" dirty="0" err="1"/>
              <a:t>of</a:t>
            </a:r>
            <a:r>
              <a:rPr lang="lt-LT" dirty="0"/>
              <a:t> </a:t>
            </a:r>
            <a:r>
              <a:rPr lang="lt-LT" dirty="0" err="1"/>
              <a:t>an</a:t>
            </a:r>
            <a:r>
              <a:rPr lang="lt-LT" dirty="0"/>
              <a:t> </a:t>
            </a:r>
            <a:r>
              <a:rPr lang="lt-LT" dirty="0" err="1"/>
              <a:t>organization's</a:t>
            </a:r>
            <a:r>
              <a:rPr lang="lt-LT" dirty="0"/>
              <a:t> </a:t>
            </a:r>
            <a:r>
              <a:rPr lang="lt-LT" dirty="0" err="1"/>
              <a:t>success</a:t>
            </a:r>
            <a:r>
              <a:rPr lang="lt-LT" dirty="0"/>
              <a:t>. </a:t>
            </a:r>
            <a:r>
              <a:rPr lang="lt-LT" dirty="0" err="1"/>
              <a:t>Goals</a:t>
            </a:r>
            <a:r>
              <a:rPr lang="lt-LT" dirty="0"/>
              <a:t> </a:t>
            </a:r>
            <a:r>
              <a:rPr lang="lt-LT" dirty="0" err="1"/>
              <a:t>provide</a:t>
            </a:r>
            <a:r>
              <a:rPr lang="lt-LT" dirty="0"/>
              <a:t> </a:t>
            </a:r>
            <a:r>
              <a:rPr lang="lt-LT" dirty="0" err="1"/>
              <a:t>direction</a:t>
            </a:r>
            <a:r>
              <a:rPr lang="lt-LT" dirty="0"/>
              <a:t>, </a:t>
            </a:r>
            <a:r>
              <a:rPr lang="lt-LT" dirty="0" err="1"/>
              <a:t>focus</a:t>
            </a:r>
            <a:r>
              <a:rPr lang="lt-LT" dirty="0"/>
              <a:t>, </a:t>
            </a:r>
            <a:r>
              <a:rPr lang="lt-LT" dirty="0" err="1"/>
              <a:t>and</a:t>
            </a:r>
            <a:r>
              <a:rPr lang="lt-LT" dirty="0"/>
              <a:t> </a:t>
            </a:r>
            <a:r>
              <a:rPr lang="lt-LT" dirty="0" err="1"/>
              <a:t>motivation</a:t>
            </a:r>
            <a:r>
              <a:rPr lang="lt-LT" dirty="0"/>
              <a:t> </a:t>
            </a:r>
            <a:r>
              <a:rPr lang="lt-LT" dirty="0" err="1"/>
              <a:t>for</a:t>
            </a:r>
            <a:r>
              <a:rPr lang="lt-LT" dirty="0"/>
              <a:t> </a:t>
            </a:r>
            <a:r>
              <a:rPr lang="lt-LT" dirty="0" err="1"/>
              <a:t>employees</a:t>
            </a:r>
            <a:r>
              <a:rPr lang="lt-LT" dirty="0"/>
              <a:t> to </a:t>
            </a:r>
            <a:r>
              <a:rPr lang="lt-LT" dirty="0" err="1"/>
              <a:t>work</a:t>
            </a:r>
            <a:r>
              <a:rPr lang="lt-LT" dirty="0"/>
              <a:t> </a:t>
            </a:r>
            <a:r>
              <a:rPr lang="lt-LT" dirty="0" err="1"/>
              <a:t>towards</a:t>
            </a:r>
            <a:r>
              <a:rPr lang="lt-LT" dirty="0"/>
              <a:t> </a:t>
            </a:r>
            <a:r>
              <a:rPr lang="lt-LT" dirty="0" err="1"/>
              <a:t>achieving</a:t>
            </a:r>
            <a:r>
              <a:rPr lang="lt-LT" dirty="0"/>
              <a:t> </a:t>
            </a:r>
            <a:r>
              <a:rPr lang="lt-LT" dirty="0" err="1"/>
              <a:t>the</a:t>
            </a:r>
            <a:r>
              <a:rPr lang="lt-LT" dirty="0"/>
              <a:t> </a:t>
            </a:r>
            <a:r>
              <a:rPr lang="lt-LT" dirty="0" err="1"/>
              <a:t>organization's</a:t>
            </a:r>
            <a:r>
              <a:rPr lang="lt-LT" dirty="0"/>
              <a:t> </a:t>
            </a:r>
            <a:r>
              <a:rPr lang="lt-LT" dirty="0" err="1"/>
              <a:t>mission</a:t>
            </a:r>
            <a:r>
              <a:rPr lang="lt-LT" dirty="0"/>
              <a:t> </a:t>
            </a:r>
            <a:r>
              <a:rPr lang="lt-LT" dirty="0" err="1"/>
              <a:t>and</a:t>
            </a:r>
            <a:r>
              <a:rPr lang="lt-LT" dirty="0"/>
              <a:t> </a:t>
            </a:r>
            <a:r>
              <a:rPr lang="lt-LT" dirty="0" err="1"/>
              <a:t>vision</a:t>
            </a:r>
            <a:r>
              <a:rPr lang="lt-LT" dirty="0"/>
              <a:t>. To </a:t>
            </a:r>
            <a:r>
              <a:rPr lang="lt-LT" dirty="0" err="1"/>
              <a:t>ensure</a:t>
            </a:r>
            <a:r>
              <a:rPr lang="lt-LT" dirty="0"/>
              <a:t> </a:t>
            </a:r>
            <a:r>
              <a:rPr lang="lt-LT" dirty="0" err="1"/>
              <a:t>that</a:t>
            </a:r>
            <a:r>
              <a:rPr lang="lt-LT" dirty="0"/>
              <a:t> </a:t>
            </a:r>
            <a:r>
              <a:rPr lang="lt-LT" dirty="0" err="1"/>
              <a:t>goals</a:t>
            </a:r>
            <a:r>
              <a:rPr lang="lt-LT" dirty="0"/>
              <a:t> are </a:t>
            </a:r>
            <a:r>
              <a:rPr lang="lt-LT" dirty="0" err="1"/>
              <a:t>effective</a:t>
            </a:r>
            <a:r>
              <a:rPr lang="lt-LT" dirty="0"/>
              <a:t>, </a:t>
            </a:r>
            <a:r>
              <a:rPr lang="lt-LT" dirty="0" err="1"/>
              <a:t>there</a:t>
            </a:r>
            <a:r>
              <a:rPr lang="lt-LT" dirty="0"/>
              <a:t> are </a:t>
            </a:r>
            <a:r>
              <a:rPr lang="lt-LT" dirty="0" err="1"/>
              <a:t>some</a:t>
            </a:r>
            <a:r>
              <a:rPr lang="lt-LT" dirty="0"/>
              <a:t> </a:t>
            </a:r>
            <a:r>
              <a:rPr lang="lt-LT" dirty="0" err="1"/>
              <a:t>key</a:t>
            </a:r>
            <a:r>
              <a:rPr lang="lt-LT" dirty="0"/>
              <a:t> </a:t>
            </a:r>
            <a:r>
              <a:rPr lang="lt-LT" dirty="0" err="1"/>
              <a:t>practices</a:t>
            </a:r>
            <a:r>
              <a:rPr lang="lt-LT" dirty="0"/>
              <a:t> </a:t>
            </a:r>
            <a:r>
              <a:rPr lang="lt-LT" dirty="0" err="1"/>
              <a:t>that</a:t>
            </a:r>
            <a:r>
              <a:rPr lang="lt-LT" dirty="0"/>
              <a:t> </a:t>
            </a:r>
            <a:r>
              <a:rPr lang="lt-LT" dirty="0" err="1"/>
              <a:t>should</a:t>
            </a:r>
            <a:r>
              <a:rPr lang="lt-LT" dirty="0"/>
              <a:t> be </a:t>
            </a:r>
            <a:r>
              <a:rPr lang="lt-LT" dirty="0" err="1"/>
              <a:t>followed</a:t>
            </a:r>
            <a:r>
              <a:rPr lang="lt-LT" dirty="0"/>
              <a:t>.</a:t>
            </a:r>
          </a:p>
          <a:p>
            <a:endParaRPr lang="lt-LT" dirty="0"/>
          </a:p>
          <a:p>
            <a:r>
              <a:rPr lang="lt-LT" dirty="0"/>
              <a:t>One </a:t>
            </a:r>
            <a:r>
              <a:rPr lang="lt-LT" dirty="0" err="1"/>
              <a:t>important</a:t>
            </a:r>
            <a:r>
              <a:rPr lang="lt-LT" dirty="0"/>
              <a:t> </a:t>
            </a:r>
            <a:r>
              <a:rPr lang="lt-LT" dirty="0" err="1"/>
              <a:t>practice</a:t>
            </a:r>
            <a:r>
              <a:rPr lang="lt-LT" dirty="0"/>
              <a:t> </a:t>
            </a:r>
            <a:r>
              <a:rPr lang="lt-LT" dirty="0" err="1"/>
              <a:t>is</a:t>
            </a:r>
            <a:r>
              <a:rPr lang="lt-LT" dirty="0"/>
              <a:t> to </a:t>
            </a:r>
            <a:r>
              <a:rPr lang="lt-LT" dirty="0" err="1"/>
              <a:t>use</a:t>
            </a:r>
            <a:r>
              <a:rPr lang="lt-LT" dirty="0"/>
              <a:t> </a:t>
            </a:r>
            <a:r>
              <a:rPr lang="lt-LT" dirty="0" err="1"/>
              <a:t>action</a:t>
            </a:r>
            <a:r>
              <a:rPr lang="lt-LT" dirty="0"/>
              <a:t> </a:t>
            </a:r>
            <a:r>
              <a:rPr lang="lt-LT" dirty="0" err="1"/>
              <a:t>verbs</a:t>
            </a:r>
            <a:r>
              <a:rPr lang="lt-LT" dirty="0"/>
              <a:t> </a:t>
            </a:r>
            <a:r>
              <a:rPr lang="lt-LT" dirty="0" err="1"/>
              <a:t>in</a:t>
            </a:r>
            <a:r>
              <a:rPr lang="lt-LT" dirty="0"/>
              <a:t> </a:t>
            </a:r>
            <a:r>
              <a:rPr lang="lt-LT" dirty="0" err="1"/>
              <a:t>the</a:t>
            </a:r>
            <a:r>
              <a:rPr lang="lt-LT" dirty="0"/>
              <a:t> </a:t>
            </a:r>
            <a:r>
              <a:rPr lang="lt-LT" dirty="0" err="1"/>
              <a:t>formulation</a:t>
            </a:r>
            <a:r>
              <a:rPr lang="lt-LT" dirty="0"/>
              <a:t> </a:t>
            </a:r>
            <a:r>
              <a:rPr lang="lt-LT" dirty="0" err="1"/>
              <a:t>of</a:t>
            </a:r>
            <a:r>
              <a:rPr lang="lt-LT" dirty="0"/>
              <a:t> </a:t>
            </a:r>
            <a:r>
              <a:rPr lang="lt-LT" dirty="0" err="1"/>
              <a:t>goals</a:t>
            </a:r>
            <a:r>
              <a:rPr lang="lt-LT" dirty="0"/>
              <a:t>. </a:t>
            </a:r>
            <a:r>
              <a:rPr lang="lt-LT" dirty="0" err="1"/>
              <a:t>Action</a:t>
            </a:r>
            <a:r>
              <a:rPr lang="lt-LT" dirty="0"/>
              <a:t> </a:t>
            </a:r>
            <a:r>
              <a:rPr lang="lt-LT" dirty="0" err="1"/>
              <a:t>verbs</a:t>
            </a:r>
            <a:r>
              <a:rPr lang="lt-LT" dirty="0"/>
              <a:t> </a:t>
            </a:r>
            <a:r>
              <a:rPr lang="lt-LT" dirty="0" err="1"/>
              <a:t>help</a:t>
            </a:r>
            <a:r>
              <a:rPr lang="lt-LT" dirty="0"/>
              <a:t> to </a:t>
            </a:r>
            <a:r>
              <a:rPr lang="lt-LT" dirty="0" err="1"/>
              <a:t>clearly</a:t>
            </a:r>
            <a:r>
              <a:rPr lang="lt-LT" dirty="0"/>
              <a:t> </a:t>
            </a:r>
            <a:r>
              <a:rPr lang="lt-LT" dirty="0" err="1"/>
              <a:t>define</a:t>
            </a:r>
            <a:r>
              <a:rPr lang="lt-LT" dirty="0"/>
              <a:t> </a:t>
            </a:r>
            <a:r>
              <a:rPr lang="lt-LT" dirty="0" err="1"/>
              <a:t>the</a:t>
            </a:r>
            <a:r>
              <a:rPr lang="lt-LT" dirty="0"/>
              <a:t> </a:t>
            </a:r>
            <a:r>
              <a:rPr lang="lt-LT" dirty="0" err="1"/>
              <a:t>intended</a:t>
            </a:r>
            <a:r>
              <a:rPr lang="lt-LT" dirty="0"/>
              <a:t> </a:t>
            </a:r>
            <a:r>
              <a:rPr lang="lt-LT" dirty="0" err="1"/>
              <a:t>outcome</a:t>
            </a:r>
            <a:r>
              <a:rPr lang="lt-LT" dirty="0"/>
              <a:t> </a:t>
            </a:r>
            <a:r>
              <a:rPr lang="lt-LT" dirty="0" err="1"/>
              <a:t>of</a:t>
            </a:r>
            <a:r>
              <a:rPr lang="lt-LT" dirty="0"/>
              <a:t> </a:t>
            </a:r>
            <a:r>
              <a:rPr lang="lt-LT" dirty="0" err="1"/>
              <a:t>the</a:t>
            </a:r>
            <a:r>
              <a:rPr lang="lt-LT" dirty="0"/>
              <a:t> </a:t>
            </a:r>
            <a:r>
              <a:rPr lang="lt-LT" dirty="0" err="1"/>
              <a:t>goal</a:t>
            </a:r>
            <a:r>
              <a:rPr lang="lt-LT" dirty="0"/>
              <a:t> </a:t>
            </a:r>
            <a:r>
              <a:rPr lang="lt-LT" dirty="0" err="1"/>
              <a:t>and</a:t>
            </a:r>
            <a:r>
              <a:rPr lang="lt-LT" dirty="0"/>
              <a:t> </a:t>
            </a:r>
            <a:r>
              <a:rPr lang="lt-LT" dirty="0" err="1"/>
              <a:t>provide</a:t>
            </a:r>
            <a:r>
              <a:rPr lang="lt-LT" dirty="0"/>
              <a:t> a </a:t>
            </a:r>
            <a:r>
              <a:rPr lang="lt-LT" dirty="0" err="1"/>
              <a:t>clear</a:t>
            </a:r>
            <a:r>
              <a:rPr lang="lt-LT" dirty="0"/>
              <a:t> </a:t>
            </a:r>
            <a:r>
              <a:rPr lang="lt-LT" dirty="0" err="1"/>
              <a:t>understanding</a:t>
            </a:r>
            <a:r>
              <a:rPr lang="lt-LT" dirty="0"/>
              <a:t> </a:t>
            </a:r>
            <a:r>
              <a:rPr lang="lt-LT" dirty="0" err="1"/>
              <a:t>of</a:t>
            </a:r>
            <a:r>
              <a:rPr lang="lt-LT" dirty="0"/>
              <a:t> </a:t>
            </a:r>
            <a:r>
              <a:rPr lang="lt-LT" dirty="0" err="1"/>
              <a:t>what</a:t>
            </a:r>
            <a:r>
              <a:rPr lang="lt-LT" dirty="0"/>
              <a:t> </a:t>
            </a:r>
            <a:r>
              <a:rPr lang="lt-LT" dirty="0" err="1"/>
              <a:t>needs</a:t>
            </a:r>
            <a:r>
              <a:rPr lang="lt-LT" dirty="0"/>
              <a:t> to be </a:t>
            </a:r>
            <a:r>
              <a:rPr lang="lt-LT" dirty="0" err="1"/>
              <a:t>accomplished</a:t>
            </a:r>
            <a:r>
              <a:rPr lang="lt-LT" dirty="0"/>
              <a:t>. </a:t>
            </a:r>
            <a:r>
              <a:rPr lang="lt-LT" dirty="0" err="1"/>
              <a:t>For</a:t>
            </a:r>
            <a:r>
              <a:rPr lang="lt-LT" dirty="0"/>
              <a:t> </a:t>
            </a:r>
            <a:r>
              <a:rPr lang="lt-LT" dirty="0" err="1"/>
              <a:t>example</a:t>
            </a:r>
            <a:r>
              <a:rPr lang="lt-LT" dirty="0"/>
              <a:t>, </a:t>
            </a:r>
            <a:r>
              <a:rPr lang="lt-LT" dirty="0" err="1"/>
              <a:t>instead</a:t>
            </a:r>
            <a:r>
              <a:rPr lang="lt-LT" dirty="0"/>
              <a:t> </a:t>
            </a:r>
            <a:r>
              <a:rPr lang="lt-LT" dirty="0" err="1"/>
              <a:t>of</a:t>
            </a:r>
            <a:r>
              <a:rPr lang="lt-LT" dirty="0"/>
              <a:t> </a:t>
            </a:r>
            <a:r>
              <a:rPr lang="lt-LT" dirty="0" err="1"/>
              <a:t>saying</a:t>
            </a:r>
            <a:r>
              <a:rPr lang="lt-LT" dirty="0"/>
              <a:t> "</a:t>
            </a:r>
            <a:r>
              <a:rPr lang="lt-LT" dirty="0" err="1"/>
              <a:t>improve</a:t>
            </a:r>
            <a:r>
              <a:rPr lang="lt-LT" dirty="0"/>
              <a:t> </a:t>
            </a:r>
            <a:r>
              <a:rPr lang="lt-LT" dirty="0" err="1"/>
              <a:t>customer</a:t>
            </a:r>
            <a:r>
              <a:rPr lang="lt-LT" dirty="0"/>
              <a:t> </a:t>
            </a:r>
            <a:r>
              <a:rPr lang="lt-LT" dirty="0" err="1"/>
              <a:t>satisfaction</a:t>
            </a:r>
            <a:r>
              <a:rPr lang="lt-LT" dirty="0"/>
              <a:t>," it </a:t>
            </a:r>
            <a:r>
              <a:rPr lang="lt-LT" dirty="0" err="1"/>
              <a:t>would</a:t>
            </a:r>
            <a:r>
              <a:rPr lang="lt-LT" dirty="0"/>
              <a:t> be </a:t>
            </a:r>
            <a:r>
              <a:rPr lang="lt-LT" dirty="0" err="1"/>
              <a:t>better</a:t>
            </a:r>
            <a:r>
              <a:rPr lang="lt-LT" dirty="0"/>
              <a:t> to </a:t>
            </a:r>
            <a:r>
              <a:rPr lang="lt-LT" dirty="0" err="1"/>
              <a:t>say</a:t>
            </a:r>
            <a:r>
              <a:rPr lang="lt-LT" dirty="0"/>
              <a:t> "</a:t>
            </a:r>
            <a:r>
              <a:rPr lang="lt-LT" dirty="0" err="1"/>
              <a:t>increase</a:t>
            </a:r>
            <a:r>
              <a:rPr lang="lt-LT" dirty="0"/>
              <a:t> </a:t>
            </a:r>
            <a:r>
              <a:rPr lang="lt-LT" dirty="0" err="1"/>
              <a:t>customer</a:t>
            </a:r>
            <a:r>
              <a:rPr lang="lt-LT" dirty="0"/>
              <a:t> </a:t>
            </a:r>
            <a:r>
              <a:rPr lang="lt-LT" dirty="0" err="1"/>
              <a:t>satisfaction</a:t>
            </a:r>
            <a:r>
              <a:rPr lang="lt-LT" dirty="0"/>
              <a:t> </a:t>
            </a:r>
            <a:r>
              <a:rPr lang="lt-LT" dirty="0" err="1"/>
              <a:t>ratings</a:t>
            </a:r>
            <a:r>
              <a:rPr lang="lt-LT" dirty="0"/>
              <a:t> </a:t>
            </a:r>
            <a:r>
              <a:rPr lang="lt-LT" dirty="0" err="1"/>
              <a:t>by</a:t>
            </a:r>
            <a:r>
              <a:rPr lang="lt-LT" dirty="0"/>
              <a:t> 10% </a:t>
            </a:r>
            <a:r>
              <a:rPr lang="lt-LT" dirty="0" err="1"/>
              <a:t>within</a:t>
            </a:r>
            <a:r>
              <a:rPr lang="lt-LT" dirty="0"/>
              <a:t> </a:t>
            </a:r>
            <a:r>
              <a:rPr lang="lt-LT" dirty="0" err="1"/>
              <a:t>the</a:t>
            </a:r>
            <a:r>
              <a:rPr lang="lt-LT" dirty="0"/>
              <a:t> </a:t>
            </a:r>
            <a:r>
              <a:rPr lang="lt-LT" dirty="0" err="1"/>
              <a:t>next</a:t>
            </a:r>
            <a:r>
              <a:rPr lang="lt-LT" dirty="0"/>
              <a:t> </a:t>
            </a:r>
            <a:r>
              <a:rPr lang="lt-LT" dirty="0" err="1"/>
              <a:t>six</a:t>
            </a:r>
            <a:r>
              <a:rPr lang="lt-LT" dirty="0"/>
              <a:t> </a:t>
            </a:r>
            <a:r>
              <a:rPr lang="lt-LT" dirty="0" err="1"/>
              <a:t>months</a:t>
            </a:r>
            <a:r>
              <a:rPr lang="lt-LT" dirty="0"/>
              <a:t>." </a:t>
            </a:r>
            <a:r>
              <a:rPr lang="lt-LT" dirty="0" err="1"/>
              <a:t>Using</a:t>
            </a:r>
            <a:r>
              <a:rPr lang="lt-LT" dirty="0"/>
              <a:t> </a:t>
            </a:r>
            <a:r>
              <a:rPr lang="lt-LT" dirty="0" err="1"/>
              <a:t>action</a:t>
            </a:r>
            <a:r>
              <a:rPr lang="lt-LT" dirty="0"/>
              <a:t> </a:t>
            </a:r>
            <a:r>
              <a:rPr lang="lt-LT" dirty="0" err="1"/>
              <a:t>verbs</a:t>
            </a:r>
            <a:r>
              <a:rPr lang="lt-LT" dirty="0"/>
              <a:t> </a:t>
            </a:r>
            <a:r>
              <a:rPr lang="lt-LT" dirty="0" err="1"/>
              <a:t>helps</a:t>
            </a:r>
            <a:r>
              <a:rPr lang="lt-LT" dirty="0"/>
              <a:t> to </a:t>
            </a:r>
            <a:r>
              <a:rPr lang="lt-LT" dirty="0" err="1"/>
              <a:t>make</a:t>
            </a:r>
            <a:r>
              <a:rPr lang="lt-LT" dirty="0"/>
              <a:t> </a:t>
            </a:r>
            <a:r>
              <a:rPr lang="lt-LT" dirty="0" err="1"/>
              <a:t>goals</a:t>
            </a:r>
            <a:r>
              <a:rPr lang="lt-LT" dirty="0"/>
              <a:t> </a:t>
            </a:r>
            <a:r>
              <a:rPr lang="lt-LT" dirty="0" err="1"/>
              <a:t>more</a:t>
            </a:r>
            <a:r>
              <a:rPr lang="lt-LT" dirty="0"/>
              <a:t> </a:t>
            </a:r>
            <a:r>
              <a:rPr lang="lt-LT" dirty="0" err="1"/>
              <a:t>specific</a:t>
            </a:r>
            <a:r>
              <a:rPr lang="lt-LT" dirty="0"/>
              <a:t>, </a:t>
            </a:r>
            <a:r>
              <a:rPr lang="lt-LT" dirty="0" err="1"/>
              <a:t>measurable</a:t>
            </a:r>
            <a:r>
              <a:rPr lang="lt-LT" dirty="0"/>
              <a:t>, </a:t>
            </a:r>
            <a:r>
              <a:rPr lang="lt-LT" dirty="0" err="1"/>
              <a:t>and</a:t>
            </a:r>
            <a:r>
              <a:rPr lang="lt-LT" dirty="0"/>
              <a:t> </a:t>
            </a:r>
            <a:r>
              <a:rPr lang="lt-LT" dirty="0" err="1"/>
              <a:t>achievable</a:t>
            </a:r>
            <a:r>
              <a:rPr lang="lt-LT" dirty="0"/>
              <a:t>.</a:t>
            </a:r>
          </a:p>
          <a:p>
            <a:endParaRPr lang="lt-LT" dirty="0"/>
          </a:p>
          <a:p>
            <a:r>
              <a:rPr lang="lt-LT" dirty="0" err="1"/>
              <a:t>Another</a:t>
            </a:r>
            <a:r>
              <a:rPr lang="lt-LT" dirty="0"/>
              <a:t> </a:t>
            </a:r>
            <a:r>
              <a:rPr lang="lt-LT" dirty="0" err="1"/>
              <a:t>practice</a:t>
            </a:r>
            <a:r>
              <a:rPr lang="lt-LT" dirty="0"/>
              <a:t> </a:t>
            </a:r>
            <a:r>
              <a:rPr lang="lt-LT" dirty="0" err="1"/>
              <a:t>that</a:t>
            </a:r>
            <a:r>
              <a:rPr lang="lt-LT" dirty="0"/>
              <a:t> </a:t>
            </a:r>
            <a:r>
              <a:rPr lang="lt-LT" dirty="0" err="1"/>
              <a:t>can</a:t>
            </a:r>
            <a:r>
              <a:rPr lang="lt-LT" dirty="0"/>
              <a:t> be </a:t>
            </a:r>
            <a:r>
              <a:rPr lang="lt-LT" dirty="0" err="1"/>
              <a:t>useful</a:t>
            </a:r>
            <a:r>
              <a:rPr lang="lt-LT" dirty="0"/>
              <a:t> </a:t>
            </a:r>
            <a:r>
              <a:rPr lang="lt-LT" dirty="0" err="1"/>
              <a:t>when</a:t>
            </a:r>
            <a:r>
              <a:rPr lang="lt-LT" dirty="0"/>
              <a:t> </a:t>
            </a:r>
            <a:r>
              <a:rPr lang="lt-LT" dirty="0" err="1"/>
              <a:t>formulating</a:t>
            </a:r>
            <a:r>
              <a:rPr lang="lt-LT" dirty="0"/>
              <a:t> </a:t>
            </a:r>
            <a:r>
              <a:rPr lang="lt-LT" dirty="0" err="1"/>
              <a:t>goals</a:t>
            </a:r>
            <a:r>
              <a:rPr lang="lt-LT" dirty="0"/>
              <a:t> </a:t>
            </a:r>
            <a:r>
              <a:rPr lang="lt-LT" dirty="0" err="1"/>
              <a:t>is</a:t>
            </a:r>
            <a:r>
              <a:rPr lang="lt-LT" dirty="0"/>
              <a:t> to </a:t>
            </a:r>
            <a:r>
              <a:rPr lang="lt-LT" dirty="0" err="1"/>
              <a:t>structure</a:t>
            </a:r>
            <a:r>
              <a:rPr lang="lt-LT" dirty="0"/>
              <a:t> </a:t>
            </a:r>
            <a:r>
              <a:rPr lang="lt-LT" dirty="0" err="1"/>
              <a:t>them</a:t>
            </a:r>
            <a:r>
              <a:rPr lang="lt-LT" dirty="0"/>
              <a:t> </a:t>
            </a:r>
            <a:r>
              <a:rPr lang="lt-LT" dirty="0" err="1"/>
              <a:t>hierarchically</a:t>
            </a:r>
            <a:r>
              <a:rPr lang="lt-LT" dirty="0"/>
              <a:t>. </a:t>
            </a:r>
            <a:r>
              <a:rPr lang="lt-LT" dirty="0" err="1"/>
              <a:t>When</a:t>
            </a:r>
            <a:r>
              <a:rPr lang="lt-LT" dirty="0"/>
              <a:t> </a:t>
            </a:r>
            <a:r>
              <a:rPr lang="lt-LT" dirty="0" err="1"/>
              <a:t>there</a:t>
            </a:r>
            <a:r>
              <a:rPr lang="lt-LT" dirty="0"/>
              <a:t> are </a:t>
            </a:r>
            <a:r>
              <a:rPr lang="lt-LT" dirty="0" err="1"/>
              <a:t>many</a:t>
            </a:r>
            <a:r>
              <a:rPr lang="lt-LT" dirty="0"/>
              <a:t> </a:t>
            </a:r>
            <a:r>
              <a:rPr lang="lt-LT" dirty="0" err="1"/>
              <a:t>goals</a:t>
            </a:r>
            <a:r>
              <a:rPr lang="lt-LT" dirty="0"/>
              <a:t>, it </a:t>
            </a:r>
            <a:r>
              <a:rPr lang="lt-LT" dirty="0" err="1"/>
              <a:t>can</a:t>
            </a:r>
            <a:r>
              <a:rPr lang="lt-LT" dirty="0"/>
              <a:t> be </a:t>
            </a:r>
            <a:r>
              <a:rPr lang="lt-LT" dirty="0" err="1"/>
              <a:t>challenging</a:t>
            </a:r>
            <a:r>
              <a:rPr lang="lt-LT" dirty="0"/>
              <a:t> to </a:t>
            </a:r>
            <a:r>
              <a:rPr lang="lt-LT" dirty="0" err="1"/>
              <a:t>keep</a:t>
            </a:r>
            <a:r>
              <a:rPr lang="lt-LT" dirty="0"/>
              <a:t> </a:t>
            </a:r>
            <a:r>
              <a:rPr lang="lt-LT" dirty="0" err="1"/>
              <a:t>track</a:t>
            </a:r>
            <a:r>
              <a:rPr lang="lt-LT" dirty="0"/>
              <a:t> </a:t>
            </a:r>
            <a:r>
              <a:rPr lang="lt-LT" dirty="0" err="1"/>
              <a:t>of</a:t>
            </a:r>
            <a:r>
              <a:rPr lang="lt-LT" dirty="0"/>
              <a:t> </a:t>
            </a:r>
            <a:r>
              <a:rPr lang="lt-LT" dirty="0" err="1"/>
              <a:t>them</a:t>
            </a:r>
            <a:r>
              <a:rPr lang="lt-LT" dirty="0"/>
              <a:t> </a:t>
            </a:r>
            <a:r>
              <a:rPr lang="lt-LT" dirty="0" err="1"/>
              <a:t>all</a:t>
            </a:r>
            <a:r>
              <a:rPr lang="lt-LT" dirty="0"/>
              <a:t> </a:t>
            </a:r>
            <a:r>
              <a:rPr lang="lt-LT" dirty="0" err="1"/>
              <a:t>and</a:t>
            </a:r>
            <a:r>
              <a:rPr lang="lt-LT" dirty="0"/>
              <a:t> </a:t>
            </a:r>
            <a:r>
              <a:rPr lang="lt-LT" dirty="0" err="1"/>
              <a:t>ensure</a:t>
            </a:r>
            <a:r>
              <a:rPr lang="lt-LT" dirty="0"/>
              <a:t> </a:t>
            </a:r>
            <a:r>
              <a:rPr lang="lt-LT" dirty="0" err="1"/>
              <a:t>that</a:t>
            </a:r>
            <a:r>
              <a:rPr lang="lt-LT" dirty="0"/>
              <a:t> </a:t>
            </a:r>
            <a:r>
              <a:rPr lang="lt-LT" dirty="0" err="1"/>
              <a:t>they</a:t>
            </a:r>
            <a:r>
              <a:rPr lang="lt-LT" dirty="0"/>
              <a:t> are </a:t>
            </a:r>
            <a:r>
              <a:rPr lang="lt-LT" dirty="0" err="1"/>
              <a:t>all</a:t>
            </a:r>
            <a:r>
              <a:rPr lang="lt-LT" dirty="0"/>
              <a:t> </a:t>
            </a:r>
            <a:r>
              <a:rPr lang="lt-LT" dirty="0" err="1"/>
              <a:t>aligned</a:t>
            </a:r>
            <a:r>
              <a:rPr lang="lt-LT" dirty="0"/>
              <a:t> </a:t>
            </a:r>
            <a:r>
              <a:rPr lang="lt-LT" dirty="0" err="1"/>
              <a:t>with</a:t>
            </a:r>
            <a:r>
              <a:rPr lang="lt-LT" dirty="0"/>
              <a:t> </a:t>
            </a:r>
            <a:r>
              <a:rPr lang="lt-LT" dirty="0" err="1"/>
              <a:t>the</a:t>
            </a:r>
            <a:r>
              <a:rPr lang="lt-LT" dirty="0"/>
              <a:t> </a:t>
            </a:r>
            <a:r>
              <a:rPr lang="lt-LT" dirty="0" err="1"/>
              <a:t>organization's</a:t>
            </a:r>
            <a:r>
              <a:rPr lang="lt-LT" dirty="0"/>
              <a:t> </a:t>
            </a:r>
            <a:r>
              <a:rPr lang="lt-LT" dirty="0" err="1"/>
              <a:t>mission</a:t>
            </a:r>
            <a:r>
              <a:rPr lang="lt-LT" dirty="0"/>
              <a:t> </a:t>
            </a:r>
            <a:r>
              <a:rPr lang="lt-LT" dirty="0" err="1"/>
              <a:t>and</a:t>
            </a:r>
            <a:r>
              <a:rPr lang="lt-LT" dirty="0"/>
              <a:t> </a:t>
            </a:r>
            <a:r>
              <a:rPr lang="lt-LT" dirty="0" err="1"/>
              <a:t>vision</a:t>
            </a:r>
            <a:r>
              <a:rPr lang="lt-LT" dirty="0"/>
              <a:t>. </a:t>
            </a:r>
            <a:r>
              <a:rPr lang="lt-LT" dirty="0" err="1"/>
              <a:t>Hierarchizing</a:t>
            </a:r>
            <a:r>
              <a:rPr lang="lt-LT" dirty="0"/>
              <a:t> </a:t>
            </a:r>
            <a:r>
              <a:rPr lang="lt-LT" dirty="0" err="1"/>
              <a:t>goals</a:t>
            </a:r>
            <a:r>
              <a:rPr lang="lt-LT" dirty="0"/>
              <a:t> </a:t>
            </a:r>
            <a:r>
              <a:rPr lang="lt-LT" dirty="0" err="1"/>
              <a:t>involves</a:t>
            </a:r>
            <a:r>
              <a:rPr lang="lt-LT" dirty="0"/>
              <a:t> </a:t>
            </a:r>
            <a:r>
              <a:rPr lang="lt-LT" dirty="0" err="1"/>
              <a:t>creating</a:t>
            </a:r>
            <a:r>
              <a:rPr lang="lt-LT" dirty="0"/>
              <a:t> a </a:t>
            </a:r>
            <a:r>
              <a:rPr lang="lt-LT" dirty="0" err="1"/>
              <a:t>tree</a:t>
            </a:r>
            <a:r>
              <a:rPr lang="lt-LT" dirty="0"/>
              <a:t> </a:t>
            </a:r>
            <a:r>
              <a:rPr lang="lt-LT" dirty="0" err="1"/>
              <a:t>of</a:t>
            </a:r>
            <a:r>
              <a:rPr lang="lt-LT" dirty="0"/>
              <a:t> </a:t>
            </a:r>
            <a:r>
              <a:rPr lang="lt-LT" dirty="0" err="1"/>
              <a:t>goals</a:t>
            </a:r>
            <a:r>
              <a:rPr lang="lt-LT" dirty="0"/>
              <a:t>, also </a:t>
            </a:r>
            <a:r>
              <a:rPr lang="lt-LT" dirty="0" err="1"/>
              <a:t>known</a:t>
            </a:r>
            <a:r>
              <a:rPr lang="lt-LT" dirty="0"/>
              <a:t> </a:t>
            </a:r>
            <a:r>
              <a:rPr lang="lt-LT" dirty="0" err="1"/>
              <a:t>as</a:t>
            </a:r>
            <a:r>
              <a:rPr lang="lt-LT" dirty="0"/>
              <a:t> a </a:t>
            </a:r>
            <a:r>
              <a:rPr lang="lt-LT" dirty="0" err="1"/>
              <a:t>Goal</a:t>
            </a:r>
            <a:r>
              <a:rPr lang="lt-LT" dirty="0"/>
              <a:t> </a:t>
            </a:r>
            <a:r>
              <a:rPr lang="lt-LT" dirty="0" err="1"/>
              <a:t>Tree</a:t>
            </a:r>
            <a:r>
              <a:rPr lang="lt-LT" dirty="0"/>
              <a:t>. </a:t>
            </a:r>
            <a:r>
              <a:rPr lang="lt-LT" dirty="0" err="1"/>
              <a:t>This</a:t>
            </a:r>
            <a:r>
              <a:rPr lang="lt-LT" dirty="0"/>
              <a:t> </a:t>
            </a:r>
            <a:r>
              <a:rPr lang="lt-LT" dirty="0" err="1"/>
              <a:t>allows</a:t>
            </a:r>
            <a:r>
              <a:rPr lang="lt-LT" dirty="0"/>
              <a:t> </a:t>
            </a:r>
            <a:r>
              <a:rPr lang="lt-LT" dirty="0" err="1"/>
              <a:t>goals</a:t>
            </a:r>
            <a:r>
              <a:rPr lang="lt-LT" dirty="0"/>
              <a:t> to be </a:t>
            </a:r>
            <a:r>
              <a:rPr lang="lt-LT" dirty="0" err="1"/>
              <a:t>organized</a:t>
            </a:r>
            <a:r>
              <a:rPr lang="lt-LT" dirty="0"/>
              <a:t> </a:t>
            </a:r>
            <a:r>
              <a:rPr lang="lt-LT" dirty="0" err="1"/>
              <a:t>into</a:t>
            </a:r>
            <a:r>
              <a:rPr lang="lt-LT" dirty="0"/>
              <a:t> a </a:t>
            </a:r>
            <a:r>
              <a:rPr lang="lt-LT" dirty="0" err="1"/>
              <a:t>logical</a:t>
            </a:r>
            <a:r>
              <a:rPr lang="lt-LT" dirty="0"/>
              <a:t> </a:t>
            </a:r>
            <a:r>
              <a:rPr lang="lt-LT" dirty="0" err="1"/>
              <a:t>hierarchy</a:t>
            </a:r>
            <a:r>
              <a:rPr lang="lt-LT" dirty="0"/>
              <a:t>, </a:t>
            </a:r>
            <a:r>
              <a:rPr lang="lt-LT" dirty="0" err="1"/>
              <a:t>with</a:t>
            </a:r>
            <a:r>
              <a:rPr lang="lt-LT" dirty="0"/>
              <a:t> </a:t>
            </a:r>
            <a:r>
              <a:rPr lang="lt-LT" dirty="0" err="1"/>
              <a:t>the</a:t>
            </a:r>
            <a:r>
              <a:rPr lang="lt-LT" dirty="0"/>
              <a:t> </a:t>
            </a:r>
            <a:r>
              <a:rPr lang="lt-LT" dirty="0" err="1"/>
              <a:t>most</a:t>
            </a:r>
            <a:r>
              <a:rPr lang="lt-LT" dirty="0"/>
              <a:t> </a:t>
            </a:r>
            <a:r>
              <a:rPr lang="lt-LT" dirty="0" err="1"/>
              <a:t>important</a:t>
            </a:r>
            <a:r>
              <a:rPr lang="lt-LT" dirty="0"/>
              <a:t> </a:t>
            </a:r>
            <a:r>
              <a:rPr lang="lt-LT" dirty="0" err="1"/>
              <a:t>goals</a:t>
            </a:r>
            <a:r>
              <a:rPr lang="lt-LT" dirty="0"/>
              <a:t> at </a:t>
            </a:r>
            <a:r>
              <a:rPr lang="lt-LT" dirty="0" err="1"/>
              <a:t>the</a:t>
            </a:r>
            <a:r>
              <a:rPr lang="lt-LT" dirty="0"/>
              <a:t> </a:t>
            </a:r>
            <a:r>
              <a:rPr lang="lt-LT" dirty="0" err="1"/>
              <a:t>top</a:t>
            </a:r>
            <a:r>
              <a:rPr lang="lt-LT" dirty="0"/>
              <a:t> </a:t>
            </a:r>
            <a:r>
              <a:rPr lang="lt-LT" dirty="0" err="1"/>
              <a:t>and</a:t>
            </a:r>
            <a:r>
              <a:rPr lang="lt-LT" dirty="0"/>
              <a:t> </a:t>
            </a:r>
            <a:r>
              <a:rPr lang="lt-LT" dirty="0" err="1"/>
              <a:t>the</a:t>
            </a:r>
            <a:r>
              <a:rPr lang="lt-LT" dirty="0"/>
              <a:t> </a:t>
            </a:r>
            <a:r>
              <a:rPr lang="lt-LT" dirty="0" err="1"/>
              <a:t>more</a:t>
            </a:r>
            <a:r>
              <a:rPr lang="lt-LT" dirty="0"/>
              <a:t> </a:t>
            </a:r>
            <a:r>
              <a:rPr lang="lt-LT" dirty="0" err="1"/>
              <a:t>specific</a:t>
            </a:r>
            <a:r>
              <a:rPr lang="lt-LT" dirty="0"/>
              <a:t> </a:t>
            </a:r>
            <a:r>
              <a:rPr lang="lt-LT" dirty="0" err="1"/>
              <a:t>goals</a:t>
            </a:r>
            <a:r>
              <a:rPr lang="lt-LT" dirty="0"/>
              <a:t> </a:t>
            </a:r>
            <a:r>
              <a:rPr lang="lt-LT" dirty="0" err="1"/>
              <a:t>below</a:t>
            </a:r>
            <a:r>
              <a:rPr lang="lt-LT" dirty="0"/>
              <a:t>. </a:t>
            </a:r>
            <a:r>
              <a:rPr lang="lt-LT" dirty="0" err="1"/>
              <a:t>This</a:t>
            </a:r>
            <a:r>
              <a:rPr lang="lt-LT" dirty="0"/>
              <a:t> </a:t>
            </a:r>
            <a:r>
              <a:rPr lang="lt-LT" dirty="0" err="1"/>
              <a:t>helps</a:t>
            </a:r>
            <a:r>
              <a:rPr lang="lt-LT" dirty="0"/>
              <a:t> to </a:t>
            </a:r>
            <a:r>
              <a:rPr lang="lt-LT" dirty="0" err="1"/>
              <a:t>ensure</a:t>
            </a:r>
            <a:r>
              <a:rPr lang="lt-LT" dirty="0"/>
              <a:t> </a:t>
            </a:r>
            <a:r>
              <a:rPr lang="lt-LT" dirty="0" err="1"/>
              <a:t>that</a:t>
            </a:r>
            <a:r>
              <a:rPr lang="lt-LT" dirty="0"/>
              <a:t> </a:t>
            </a:r>
            <a:r>
              <a:rPr lang="lt-LT" dirty="0" err="1"/>
              <a:t>all</a:t>
            </a:r>
            <a:r>
              <a:rPr lang="lt-LT" dirty="0"/>
              <a:t> </a:t>
            </a:r>
            <a:r>
              <a:rPr lang="lt-LT" dirty="0" err="1"/>
              <a:t>goals</a:t>
            </a:r>
            <a:r>
              <a:rPr lang="lt-LT" dirty="0"/>
              <a:t> are </a:t>
            </a:r>
            <a:r>
              <a:rPr lang="lt-LT" dirty="0" err="1"/>
              <a:t>aligned</a:t>
            </a:r>
            <a:r>
              <a:rPr lang="lt-LT" dirty="0"/>
              <a:t> </a:t>
            </a:r>
            <a:r>
              <a:rPr lang="lt-LT" dirty="0" err="1"/>
              <a:t>with</a:t>
            </a:r>
            <a:r>
              <a:rPr lang="lt-LT" dirty="0"/>
              <a:t> </a:t>
            </a:r>
            <a:r>
              <a:rPr lang="lt-LT" dirty="0" err="1"/>
              <a:t>the</a:t>
            </a:r>
            <a:r>
              <a:rPr lang="lt-LT" dirty="0"/>
              <a:t> </a:t>
            </a:r>
            <a:r>
              <a:rPr lang="lt-LT" dirty="0" err="1"/>
              <a:t>overall</a:t>
            </a:r>
            <a:r>
              <a:rPr lang="lt-LT" dirty="0"/>
              <a:t> </a:t>
            </a:r>
            <a:r>
              <a:rPr lang="lt-LT" dirty="0" err="1"/>
              <a:t>mission</a:t>
            </a:r>
            <a:r>
              <a:rPr lang="lt-LT" dirty="0"/>
              <a:t> </a:t>
            </a:r>
            <a:r>
              <a:rPr lang="lt-LT" dirty="0" err="1"/>
              <a:t>and</a:t>
            </a:r>
            <a:r>
              <a:rPr lang="lt-LT" dirty="0"/>
              <a:t> </a:t>
            </a:r>
            <a:r>
              <a:rPr lang="lt-LT" dirty="0" err="1"/>
              <a:t>vision</a:t>
            </a:r>
            <a:r>
              <a:rPr lang="lt-LT" dirty="0"/>
              <a:t> </a:t>
            </a:r>
            <a:r>
              <a:rPr lang="lt-LT" dirty="0" err="1"/>
              <a:t>of</a:t>
            </a:r>
            <a:r>
              <a:rPr lang="lt-LT" dirty="0"/>
              <a:t> </a:t>
            </a:r>
            <a:r>
              <a:rPr lang="lt-LT" dirty="0" err="1"/>
              <a:t>the</a:t>
            </a:r>
            <a:r>
              <a:rPr lang="lt-LT" dirty="0"/>
              <a:t> </a:t>
            </a:r>
            <a:r>
              <a:rPr lang="lt-LT" dirty="0" err="1"/>
              <a:t>organization</a:t>
            </a:r>
            <a:r>
              <a:rPr lang="lt-LT" dirty="0"/>
              <a:t> </a:t>
            </a:r>
            <a:r>
              <a:rPr lang="lt-LT" dirty="0" err="1"/>
              <a:t>and</a:t>
            </a:r>
            <a:r>
              <a:rPr lang="lt-LT" dirty="0"/>
              <a:t> </a:t>
            </a:r>
            <a:r>
              <a:rPr lang="lt-LT" dirty="0" err="1"/>
              <a:t>that</a:t>
            </a:r>
            <a:r>
              <a:rPr lang="lt-LT" dirty="0"/>
              <a:t> </a:t>
            </a:r>
            <a:r>
              <a:rPr lang="lt-LT" dirty="0" err="1"/>
              <a:t>they</a:t>
            </a:r>
            <a:r>
              <a:rPr lang="lt-LT" dirty="0"/>
              <a:t> are </a:t>
            </a:r>
            <a:r>
              <a:rPr lang="lt-LT" dirty="0" err="1"/>
              <a:t>all</a:t>
            </a:r>
            <a:r>
              <a:rPr lang="lt-LT" dirty="0"/>
              <a:t> </a:t>
            </a:r>
            <a:r>
              <a:rPr lang="lt-LT" dirty="0" err="1"/>
              <a:t>contributing</a:t>
            </a:r>
            <a:r>
              <a:rPr lang="lt-LT" dirty="0"/>
              <a:t> to </a:t>
            </a:r>
            <a:r>
              <a:rPr lang="lt-LT" dirty="0" err="1"/>
              <a:t>its</a:t>
            </a:r>
            <a:r>
              <a:rPr lang="lt-LT" dirty="0"/>
              <a:t> </a:t>
            </a:r>
            <a:r>
              <a:rPr lang="lt-LT" dirty="0" err="1"/>
              <a:t>success</a:t>
            </a:r>
            <a:r>
              <a:rPr lang="lt-LT" dirty="0"/>
              <a:t>.</a:t>
            </a:r>
          </a:p>
          <a:p>
            <a:endParaRPr lang="lt-LT" dirty="0"/>
          </a:p>
          <a:p>
            <a:r>
              <a:rPr lang="lt-LT" dirty="0" err="1"/>
              <a:t>Finally</a:t>
            </a:r>
            <a:r>
              <a:rPr lang="lt-LT" dirty="0"/>
              <a:t>, </a:t>
            </a:r>
            <a:r>
              <a:rPr lang="lt-LT" dirty="0" err="1"/>
              <a:t>applying</a:t>
            </a:r>
            <a:r>
              <a:rPr lang="lt-LT" dirty="0"/>
              <a:t> </a:t>
            </a:r>
            <a:r>
              <a:rPr lang="lt-LT" dirty="0" err="1"/>
              <a:t>the</a:t>
            </a:r>
            <a:r>
              <a:rPr lang="lt-LT" dirty="0"/>
              <a:t> SMART </a:t>
            </a:r>
            <a:r>
              <a:rPr lang="lt-LT" dirty="0" err="1"/>
              <a:t>method</a:t>
            </a:r>
            <a:r>
              <a:rPr lang="lt-LT" dirty="0"/>
              <a:t> </a:t>
            </a:r>
            <a:r>
              <a:rPr lang="lt-LT" dirty="0" err="1"/>
              <a:t>is</a:t>
            </a:r>
            <a:r>
              <a:rPr lang="lt-LT" dirty="0"/>
              <a:t> </a:t>
            </a:r>
            <a:r>
              <a:rPr lang="lt-LT" dirty="0" err="1"/>
              <a:t>an</a:t>
            </a:r>
            <a:r>
              <a:rPr lang="lt-LT" dirty="0"/>
              <a:t> </a:t>
            </a:r>
            <a:r>
              <a:rPr lang="lt-LT" dirty="0" err="1"/>
              <a:t>essential</a:t>
            </a:r>
            <a:r>
              <a:rPr lang="lt-LT" dirty="0"/>
              <a:t> </a:t>
            </a:r>
            <a:r>
              <a:rPr lang="lt-LT" dirty="0" err="1"/>
              <a:t>practice</a:t>
            </a:r>
            <a:r>
              <a:rPr lang="lt-LT" dirty="0"/>
              <a:t> </a:t>
            </a:r>
            <a:r>
              <a:rPr lang="lt-LT" dirty="0" err="1"/>
              <a:t>when</a:t>
            </a:r>
            <a:r>
              <a:rPr lang="lt-LT" dirty="0"/>
              <a:t> </a:t>
            </a:r>
            <a:r>
              <a:rPr lang="lt-LT" dirty="0" err="1"/>
              <a:t>formulating</a:t>
            </a:r>
            <a:r>
              <a:rPr lang="lt-LT" dirty="0"/>
              <a:t> </a:t>
            </a:r>
            <a:r>
              <a:rPr lang="lt-LT" dirty="0" err="1"/>
              <a:t>goals</a:t>
            </a:r>
            <a:r>
              <a:rPr lang="lt-LT" dirty="0"/>
              <a:t>. SMART </a:t>
            </a:r>
            <a:r>
              <a:rPr lang="lt-LT" dirty="0" err="1"/>
              <a:t>stands</a:t>
            </a:r>
            <a:r>
              <a:rPr lang="lt-LT" dirty="0"/>
              <a:t> </a:t>
            </a:r>
            <a:r>
              <a:rPr lang="lt-LT" dirty="0" err="1"/>
              <a:t>for</a:t>
            </a:r>
            <a:r>
              <a:rPr lang="lt-LT" dirty="0"/>
              <a:t> </a:t>
            </a:r>
            <a:r>
              <a:rPr lang="lt-LT" dirty="0" err="1"/>
              <a:t>Specific</a:t>
            </a:r>
            <a:r>
              <a:rPr lang="lt-LT" dirty="0"/>
              <a:t>, </a:t>
            </a:r>
            <a:r>
              <a:rPr lang="lt-LT" dirty="0" err="1"/>
              <a:t>Measurable</a:t>
            </a:r>
            <a:r>
              <a:rPr lang="lt-LT" dirty="0"/>
              <a:t>, </a:t>
            </a:r>
            <a:r>
              <a:rPr lang="lt-LT" dirty="0" err="1"/>
              <a:t>Achievable</a:t>
            </a:r>
            <a:r>
              <a:rPr lang="lt-LT" dirty="0"/>
              <a:t>, </a:t>
            </a:r>
            <a:r>
              <a:rPr lang="lt-LT" dirty="0" err="1"/>
              <a:t>Relevant</a:t>
            </a:r>
            <a:r>
              <a:rPr lang="lt-LT" dirty="0"/>
              <a:t>, </a:t>
            </a:r>
            <a:r>
              <a:rPr lang="lt-LT" dirty="0" err="1"/>
              <a:t>and</a:t>
            </a:r>
            <a:r>
              <a:rPr lang="lt-LT" dirty="0"/>
              <a:t> Time-</a:t>
            </a:r>
            <a:r>
              <a:rPr lang="lt-LT" dirty="0" err="1"/>
              <a:t>bound</a:t>
            </a:r>
            <a:r>
              <a:rPr lang="lt-LT" dirty="0"/>
              <a:t>. </a:t>
            </a:r>
            <a:r>
              <a:rPr lang="lt-LT" dirty="0" err="1"/>
              <a:t>This</a:t>
            </a:r>
            <a:r>
              <a:rPr lang="lt-LT" dirty="0"/>
              <a:t> </a:t>
            </a:r>
            <a:r>
              <a:rPr lang="lt-LT" dirty="0" err="1"/>
              <a:t>means</a:t>
            </a:r>
            <a:r>
              <a:rPr lang="lt-LT" dirty="0"/>
              <a:t> </a:t>
            </a:r>
            <a:r>
              <a:rPr lang="lt-LT" dirty="0" err="1"/>
              <a:t>that</a:t>
            </a:r>
            <a:r>
              <a:rPr lang="lt-LT" dirty="0"/>
              <a:t> </a:t>
            </a:r>
            <a:r>
              <a:rPr lang="lt-LT" dirty="0" err="1"/>
              <a:t>goals</a:t>
            </a:r>
            <a:r>
              <a:rPr lang="lt-LT" dirty="0"/>
              <a:t> </a:t>
            </a:r>
            <a:r>
              <a:rPr lang="lt-LT" dirty="0" err="1"/>
              <a:t>should</a:t>
            </a:r>
            <a:r>
              <a:rPr lang="lt-LT" dirty="0"/>
              <a:t> be </a:t>
            </a:r>
            <a:r>
              <a:rPr lang="lt-LT" dirty="0" err="1"/>
              <a:t>specific</a:t>
            </a:r>
            <a:r>
              <a:rPr lang="lt-LT" dirty="0"/>
              <a:t> </a:t>
            </a:r>
            <a:r>
              <a:rPr lang="lt-LT" dirty="0" err="1"/>
              <a:t>and</a:t>
            </a:r>
            <a:r>
              <a:rPr lang="lt-LT" dirty="0"/>
              <a:t> </a:t>
            </a:r>
            <a:r>
              <a:rPr lang="lt-LT" dirty="0" err="1"/>
              <a:t>clearly</a:t>
            </a:r>
            <a:r>
              <a:rPr lang="lt-LT" dirty="0"/>
              <a:t> </a:t>
            </a:r>
            <a:r>
              <a:rPr lang="lt-LT" dirty="0" err="1"/>
              <a:t>defined</a:t>
            </a:r>
            <a:r>
              <a:rPr lang="lt-LT" dirty="0"/>
              <a:t>, </a:t>
            </a:r>
            <a:r>
              <a:rPr lang="lt-LT" dirty="0" err="1"/>
              <a:t>measurable</a:t>
            </a:r>
            <a:r>
              <a:rPr lang="lt-LT" dirty="0"/>
              <a:t> </a:t>
            </a:r>
            <a:r>
              <a:rPr lang="lt-LT" dirty="0" err="1"/>
              <a:t>so</a:t>
            </a:r>
            <a:r>
              <a:rPr lang="lt-LT" dirty="0"/>
              <a:t> </a:t>
            </a:r>
            <a:r>
              <a:rPr lang="lt-LT" dirty="0" err="1"/>
              <a:t>that</a:t>
            </a:r>
            <a:r>
              <a:rPr lang="lt-LT" dirty="0"/>
              <a:t> </a:t>
            </a:r>
            <a:r>
              <a:rPr lang="lt-LT" dirty="0" err="1"/>
              <a:t>progress</a:t>
            </a:r>
            <a:r>
              <a:rPr lang="lt-LT" dirty="0"/>
              <a:t> </a:t>
            </a:r>
            <a:r>
              <a:rPr lang="lt-LT" dirty="0" err="1"/>
              <a:t>can</a:t>
            </a:r>
            <a:r>
              <a:rPr lang="lt-LT" dirty="0"/>
              <a:t> be </a:t>
            </a:r>
            <a:r>
              <a:rPr lang="lt-LT" dirty="0" err="1"/>
              <a:t>tracked</a:t>
            </a:r>
            <a:r>
              <a:rPr lang="lt-LT" dirty="0"/>
              <a:t> </a:t>
            </a:r>
            <a:r>
              <a:rPr lang="lt-LT" dirty="0" err="1"/>
              <a:t>and</a:t>
            </a:r>
            <a:r>
              <a:rPr lang="lt-LT" dirty="0"/>
              <a:t> </a:t>
            </a:r>
            <a:r>
              <a:rPr lang="lt-LT" dirty="0" err="1"/>
              <a:t>evaluated</a:t>
            </a:r>
            <a:r>
              <a:rPr lang="lt-LT" dirty="0"/>
              <a:t>, </a:t>
            </a:r>
            <a:r>
              <a:rPr lang="lt-LT" dirty="0" err="1"/>
              <a:t>achievable</a:t>
            </a:r>
            <a:r>
              <a:rPr lang="lt-LT" dirty="0"/>
              <a:t> </a:t>
            </a:r>
            <a:r>
              <a:rPr lang="lt-LT" dirty="0" err="1"/>
              <a:t>with</a:t>
            </a:r>
            <a:r>
              <a:rPr lang="lt-LT" dirty="0"/>
              <a:t> </a:t>
            </a:r>
            <a:r>
              <a:rPr lang="lt-LT" dirty="0" err="1"/>
              <a:t>the</a:t>
            </a:r>
            <a:r>
              <a:rPr lang="lt-LT" dirty="0"/>
              <a:t> </a:t>
            </a:r>
            <a:r>
              <a:rPr lang="lt-LT" dirty="0" err="1"/>
              <a:t>resources</a:t>
            </a:r>
            <a:r>
              <a:rPr lang="lt-LT" dirty="0"/>
              <a:t> </a:t>
            </a:r>
            <a:r>
              <a:rPr lang="lt-LT" dirty="0" err="1"/>
              <a:t>and</a:t>
            </a:r>
            <a:r>
              <a:rPr lang="lt-LT" dirty="0"/>
              <a:t> </a:t>
            </a:r>
            <a:r>
              <a:rPr lang="lt-LT" dirty="0" err="1"/>
              <a:t>capabilities</a:t>
            </a:r>
            <a:r>
              <a:rPr lang="lt-LT" dirty="0"/>
              <a:t> </a:t>
            </a:r>
            <a:r>
              <a:rPr lang="lt-LT" dirty="0" err="1"/>
              <a:t>of</a:t>
            </a:r>
            <a:r>
              <a:rPr lang="lt-LT" dirty="0"/>
              <a:t> </a:t>
            </a:r>
            <a:r>
              <a:rPr lang="lt-LT" dirty="0" err="1"/>
              <a:t>the</a:t>
            </a:r>
            <a:r>
              <a:rPr lang="lt-LT" dirty="0"/>
              <a:t> </a:t>
            </a:r>
            <a:r>
              <a:rPr lang="lt-LT" dirty="0" err="1"/>
              <a:t>organization</a:t>
            </a:r>
            <a:r>
              <a:rPr lang="lt-LT" dirty="0"/>
              <a:t>, </a:t>
            </a:r>
            <a:r>
              <a:rPr lang="lt-LT" dirty="0" err="1"/>
              <a:t>relevant</a:t>
            </a:r>
            <a:r>
              <a:rPr lang="lt-LT" dirty="0"/>
              <a:t> to </a:t>
            </a:r>
            <a:r>
              <a:rPr lang="lt-LT" dirty="0" err="1"/>
              <a:t>the</a:t>
            </a:r>
            <a:r>
              <a:rPr lang="lt-LT" dirty="0"/>
              <a:t> </a:t>
            </a:r>
            <a:r>
              <a:rPr lang="lt-LT" dirty="0" err="1"/>
              <a:t>overall</a:t>
            </a:r>
            <a:r>
              <a:rPr lang="lt-LT" dirty="0"/>
              <a:t> </a:t>
            </a:r>
            <a:r>
              <a:rPr lang="lt-LT" dirty="0" err="1"/>
              <a:t>mission</a:t>
            </a:r>
            <a:r>
              <a:rPr lang="lt-LT" dirty="0"/>
              <a:t> </a:t>
            </a:r>
            <a:r>
              <a:rPr lang="lt-LT" dirty="0" err="1"/>
              <a:t>and</a:t>
            </a:r>
            <a:r>
              <a:rPr lang="lt-LT" dirty="0"/>
              <a:t> </a:t>
            </a:r>
            <a:r>
              <a:rPr lang="lt-LT" dirty="0" err="1"/>
              <a:t>vision</a:t>
            </a:r>
            <a:r>
              <a:rPr lang="lt-LT" dirty="0"/>
              <a:t>, </a:t>
            </a:r>
            <a:r>
              <a:rPr lang="lt-LT" dirty="0" err="1"/>
              <a:t>and</a:t>
            </a:r>
            <a:r>
              <a:rPr lang="lt-LT" dirty="0"/>
              <a:t> </a:t>
            </a:r>
            <a:r>
              <a:rPr lang="lt-LT" dirty="0" err="1"/>
              <a:t>time-bound</a:t>
            </a:r>
            <a:r>
              <a:rPr lang="lt-LT" dirty="0"/>
              <a:t> </a:t>
            </a:r>
            <a:r>
              <a:rPr lang="lt-LT" dirty="0" err="1"/>
              <a:t>with</a:t>
            </a:r>
            <a:r>
              <a:rPr lang="lt-LT" dirty="0"/>
              <a:t> a </a:t>
            </a:r>
            <a:r>
              <a:rPr lang="lt-LT" dirty="0" err="1"/>
              <a:t>specific</a:t>
            </a:r>
            <a:r>
              <a:rPr lang="lt-LT" dirty="0"/>
              <a:t> </a:t>
            </a:r>
            <a:r>
              <a:rPr lang="lt-LT" dirty="0" err="1"/>
              <a:t>deadline</a:t>
            </a:r>
            <a:r>
              <a:rPr lang="lt-LT" dirty="0"/>
              <a:t> </a:t>
            </a:r>
            <a:r>
              <a:rPr lang="lt-LT" dirty="0" err="1"/>
              <a:t>for</a:t>
            </a:r>
            <a:r>
              <a:rPr lang="lt-LT" dirty="0"/>
              <a:t> </a:t>
            </a:r>
            <a:r>
              <a:rPr lang="lt-LT" dirty="0" err="1"/>
              <a:t>completion</a:t>
            </a:r>
            <a:r>
              <a:rPr lang="lt-LT" dirty="0"/>
              <a:t>. </a:t>
            </a:r>
            <a:r>
              <a:rPr lang="lt-LT" dirty="0" err="1"/>
              <a:t>Applying</a:t>
            </a:r>
            <a:r>
              <a:rPr lang="lt-LT" dirty="0"/>
              <a:t> </a:t>
            </a:r>
            <a:r>
              <a:rPr lang="lt-LT" dirty="0" err="1"/>
              <a:t>the</a:t>
            </a:r>
            <a:r>
              <a:rPr lang="lt-LT" dirty="0"/>
              <a:t> SMART </a:t>
            </a:r>
            <a:r>
              <a:rPr lang="lt-LT" dirty="0" err="1"/>
              <a:t>method</a:t>
            </a:r>
            <a:r>
              <a:rPr lang="lt-LT" dirty="0"/>
              <a:t> </a:t>
            </a:r>
            <a:r>
              <a:rPr lang="lt-LT" dirty="0" err="1"/>
              <a:t>helps</a:t>
            </a:r>
            <a:r>
              <a:rPr lang="lt-LT" dirty="0"/>
              <a:t> to </a:t>
            </a:r>
            <a:r>
              <a:rPr lang="lt-LT" dirty="0" err="1"/>
              <a:t>ensure</a:t>
            </a:r>
            <a:r>
              <a:rPr lang="lt-LT" dirty="0"/>
              <a:t> </a:t>
            </a:r>
            <a:r>
              <a:rPr lang="lt-LT" dirty="0" err="1"/>
              <a:t>that</a:t>
            </a:r>
            <a:r>
              <a:rPr lang="lt-LT" dirty="0"/>
              <a:t> </a:t>
            </a:r>
            <a:r>
              <a:rPr lang="lt-LT" dirty="0" err="1"/>
              <a:t>goals</a:t>
            </a:r>
            <a:r>
              <a:rPr lang="lt-LT" dirty="0"/>
              <a:t> are </a:t>
            </a:r>
            <a:r>
              <a:rPr lang="lt-LT" dirty="0" err="1"/>
              <a:t>well-defined</a:t>
            </a:r>
            <a:r>
              <a:rPr lang="lt-LT" dirty="0"/>
              <a:t>, </a:t>
            </a:r>
            <a:r>
              <a:rPr lang="lt-LT" dirty="0" err="1"/>
              <a:t>achievable</a:t>
            </a:r>
            <a:r>
              <a:rPr lang="lt-LT" dirty="0"/>
              <a:t>, </a:t>
            </a:r>
            <a:r>
              <a:rPr lang="lt-LT" dirty="0" err="1"/>
              <a:t>and</a:t>
            </a:r>
            <a:r>
              <a:rPr lang="lt-LT" dirty="0"/>
              <a:t> </a:t>
            </a:r>
            <a:r>
              <a:rPr lang="lt-LT" dirty="0" err="1"/>
              <a:t>aligned</a:t>
            </a:r>
            <a:r>
              <a:rPr lang="lt-LT" dirty="0"/>
              <a:t> </a:t>
            </a:r>
            <a:r>
              <a:rPr lang="lt-LT" dirty="0" err="1"/>
              <a:t>with</a:t>
            </a:r>
            <a:r>
              <a:rPr lang="lt-LT" dirty="0"/>
              <a:t> </a:t>
            </a:r>
            <a:r>
              <a:rPr lang="lt-LT" dirty="0" err="1"/>
              <a:t>the</a:t>
            </a:r>
            <a:r>
              <a:rPr lang="lt-LT" dirty="0"/>
              <a:t> </a:t>
            </a:r>
            <a:r>
              <a:rPr lang="lt-LT" dirty="0" err="1"/>
              <a:t>organization's</a:t>
            </a:r>
            <a:r>
              <a:rPr lang="lt-LT" dirty="0"/>
              <a:t> </a:t>
            </a:r>
            <a:r>
              <a:rPr lang="lt-LT" dirty="0" err="1"/>
              <a:t>mission</a:t>
            </a:r>
            <a:r>
              <a:rPr lang="lt-LT" dirty="0"/>
              <a:t> </a:t>
            </a:r>
            <a:r>
              <a:rPr lang="lt-LT" dirty="0" err="1"/>
              <a:t>and</a:t>
            </a:r>
            <a:r>
              <a:rPr lang="lt-LT" dirty="0"/>
              <a:t> </a:t>
            </a:r>
            <a:r>
              <a:rPr lang="lt-LT" dirty="0" err="1"/>
              <a:t>vision</a:t>
            </a:r>
            <a:r>
              <a:rPr lang="lt-LT" dirty="0"/>
              <a:t>.</a:t>
            </a:r>
          </a:p>
        </p:txBody>
      </p:sp>
      <p:sp>
        <p:nvSpPr>
          <p:cNvPr id="4" name="Slide Number Placeholder 3"/>
          <p:cNvSpPr>
            <a:spLocks noGrp="1"/>
          </p:cNvSpPr>
          <p:nvPr>
            <p:ph type="sldNum" sz="quarter" idx="5"/>
          </p:nvPr>
        </p:nvSpPr>
        <p:spPr/>
        <p:txBody>
          <a:bodyPr/>
          <a:lstStyle/>
          <a:p>
            <a:fld id="{646C9223-55A1-2A4A-9BDA-44299F248D5D}" type="slidenum">
              <a:rPr lang="lt-LT" smtClean="0"/>
              <a:t>27</a:t>
            </a:fld>
            <a:endParaRPr lang="lt-LT"/>
          </a:p>
        </p:txBody>
      </p:sp>
    </p:spTree>
    <p:extLst>
      <p:ext uri="{BB962C8B-B14F-4D97-AF65-F5344CB8AC3E}">
        <p14:creationId xmlns:p14="http://schemas.microsoft.com/office/powerpoint/2010/main" val="1962126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 are specific and measurable statements that outline what needs to be achieved and the timeline for achieving it. To ensure that objectives are effective, they should be SMART - Specific, Measurable, Achievable, Relevant, and Time-bound.</a:t>
            </a:r>
          </a:p>
          <a:p>
            <a:endParaRPr lang="en-GB" dirty="0"/>
          </a:p>
          <a:p>
            <a:r>
              <a:rPr lang="en-GB" dirty="0"/>
              <a:t>Goals, on the other hand, provide the direction for an organization and tell them where they want to go. Objectives provide the specific steps or actions needed to achieve those goals.</a:t>
            </a:r>
          </a:p>
          <a:p>
            <a:endParaRPr lang="en-GB" dirty="0"/>
          </a:p>
          <a:p>
            <a:r>
              <a:rPr lang="en-GB" dirty="0"/>
              <a:t>An objective is essentially a target that helps to measure whether a goal has been achieved or not. The targets outlined in objectives are commonly known as metrics or Key Performance Indicators (KPIs). By tracking these metrics, an organization can monitor progress towards their goals and make adjustments to their strategy if necessary.</a:t>
            </a:r>
          </a:p>
          <a:p>
            <a:endParaRPr lang="en-GB" dirty="0"/>
          </a:p>
          <a:p>
            <a:r>
              <a:rPr lang="en-GB" dirty="0"/>
              <a:t>Objectives can also include tasks that need to be completed to achieve the desired outcome. The degree to which tasks are defined and clear to the employee who has to perform them is referred to as task structure. The higher the level of task structure, the more defined and detailed the job descriptions and procedures are. This can help employees better understand their role in achieving the objectives and make it easier to measure progress towards those objectives.</a:t>
            </a:r>
          </a:p>
        </p:txBody>
      </p:sp>
      <p:sp>
        <p:nvSpPr>
          <p:cNvPr id="4" name="Slide Number Placeholder 3"/>
          <p:cNvSpPr>
            <a:spLocks noGrp="1"/>
          </p:cNvSpPr>
          <p:nvPr>
            <p:ph type="sldNum" sz="quarter" idx="5"/>
          </p:nvPr>
        </p:nvSpPr>
        <p:spPr/>
        <p:txBody>
          <a:bodyPr/>
          <a:lstStyle/>
          <a:p>
            <a:fld id="{CB540E06-0625-8A46-9812-778CB6014CAC}" type="slidenum">
              <a:rPr lang="en-GB" smtClean="0"/>
              <a:t>30</a:t>
            </a:fld>
            <a:endParaRPr lang="en-GB"/>
          </a:p>
        </p:txBody>
      </p:sp>
    </p:spTree>
    <p:extLst>
      <p:ext uri="{BB962C8B-B14F-4D97-AF65-F5344CB8AC3E}">
        <p14:creationId xmlns:p14="http://schemas.microsoft.com/office/powerpoint/2010/main" val="4206688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SMART method is a popular framework used for setting effective goals and objectives. The acronym SMART stands for Specific, Measurable, Achievable, Relevant, and Time-bound.</a:t>
            </a:r>
          </a:p>
          <a:p>
            <a:endParaRPr lang="en-GB" dirty="0"/>
          </a:p>
          <a:p>
            <a:r>
              <a:rPr lang="en-GB" dirty="0"/>
              <a:t>Specific: Goals and objectives should be clear and specific, leaving no room for ambiguity or confusion. The more specific they are, the better.</a:t>
            </a:r>
          </a:p>
          <a:p>
            <a:endParaRPr lang="en-GB" dirty="0"/>
          </a:p>
          <a:p>
            <a:r>
              <a:rPr lang="en-GB" dirty="0"/>
              <a:t>Measurable: Goals and objectives should be quantifiable in some way, so progress towards them can be tracked and evaluated. This also helps to identify when the goal has been achieved.</a:t>
            </a:r>
          </a:p>
          <a:p>
            <a:endParaRPr lang="en-GB" dirty="0"/>
          </a:p>
          <a:p>
            <a:r>
              <a:rPr lang="en-GB" dirty="0"/>
              <a:t>Achievable: Goals and objectives should be realistic and achievable within the given resources, time frame, and capabilities of the organization.</a:t>
            </a:r>
          </a:p>
          <a:p>
            <a:endParaRPr lang="en-GB" dirty="0"/>
          </a:p>
          <a:p>
            <a:r>
              <a:rPr lang="en-GB" dirty="0"/>
              <a:t>Relevant: Goals and objectives should be relevant to the overall mission and vision of the organization. They should be aligned with the organization's strategic priorities and contribute to its long-term success.</a:t>
            </a:r>
          </a:p>
          <a:p>
            <a:endParaRPr lang="en-GB" dirty="0"/>
          </a:p>
          <a:p>
            <a:r>
              <a:rPr lang="en-GB" dirty="0"/>
              <a:t>Time-bound: Goals and objectives should have a specific timeline or deadline for completion. This helps to create a sense of urgency and accountability, and makes it easier to track progress towards the goal.</a:t>
            </a:r>
          </a:p>
        </p:txBody>
      </p:sp>
      <p:sp>
        <p:nvSpPr>
          <p:cNvPr id="4" name="Slide Number Placeholder 3"/>
          <p:cNvSpPr>
            <a:spLocks noGrp="1"/>
          </p:cNvSpPr>
          <p:nvPr>
            <p:ph type="sldNum" sz="quarter" idx="5"/>
          </p:nvPr>
        </p:nvSpPr>
        <p:spPr/>
        <p:txBody>
          <a:bodyPr/>
          <a:lstStyle/>
          <a:p>
            <a:fld id="{CB540E06-0625-8A46-9812-778CB6014CAC}" type="slidenum">
              <a:rPr lang="en-GB" smtClean="0"/>
              <a:t>31</a:t>
            </a:fld>
            <a:endParaRPr lang="en-GB"/>
          </a:p>
        </p:txBody>
      </p:sp>
    </p:spTree>
    <p:extLst>
      <p:ext uri="{BB962C8B-B14F-4D97-AF65-F5344CB8AC3E}">
        <p14:creationId xmlns:p14="http://schemas.microsoft.com/office/powerpoint/2010/main" val="420540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2</a:t>
            </a:fld>
            <a:endParaRPr lang="en-GB"/>
          </a:p>
        </p:txBody>
      </p:sp>
    </p:spTree>
    <p:extLst>
      <p:ext uri="{BB962C8B-B14F-4D97-AF65-F5344CB8AC3E}">
        <p14:creationId xmlns:p14="http://schemas.microsoft.com/office/powerpoint/2010/main" val="2287215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Forecasting is the process of predicting future events or conditions based on past and present information. It is a crucial tool for decision-making in many fields, including business, economics, and politics. Forecasting enables managers to anticipate changes and prepare for potential challenges or opportunities. By understanding what may happen in the future, organizations can make informed decisions and take strategic actions to achieve their goals.</a:t>
            </a:r>
          </a:p>
          <a:p>
            <a:endParaRPr lang="en-GB" dirty="0"/>
          </a:p>
          <a:p>
            <a:r>
              <a:rPr lang="en-GB" dirty="0"/>
              <a:t>However, it is important to note that forecasting is not an exact science, and there is always a degree of uncertainty involved. Even the most sophisticated forecasting methods cannot predict the future with 100% accuracy. If everything in the world were predictable in advance, there would be no uncertainty, and therefore, no need for forecasting. But this is not the case, and uncertainty is a fundamental aspect of the world we live in.</a:t>
            </a:r>
          </a:p>
          <a:p>
            <a:endParaRPr lang="en-GB" dirty="0"/>
          </a:p>
          <a:p>
            <a:r>
              <a:rPr lang="en-GB" dirty="0"/>
              <a:t>Despite the inherent limitations of forecasting, it is still a valuable tool for planning as a management function. Planning involves setting goals and objectives, determining the resources needed to achieve them, and developing strategies and tactics to accomplish them. By forecasting potential outcomes, managers can better plan for the future and allocate resources more effectively. Forecasting helps managers to identify potential risks and opportunities and make informed decisions about how to respond to them.</a:t>
            </a:r>
          </a:p>
          <a:p>
            <a:endParaRPr lang="en-GB" dirty="0"/>
          </a:p>
          <a:p>
            <a:r>
              <a:rPr lang="en-GB" dirty="0"/>
              <a:t>In addition to supporting planning, forecasting can also be used to evaluate performance. By comparing actual results to predicted outcomes, managers can assess the effectiveness of their decisions and make adjustments as needed. This helps to ensure that organizations are operating efficiently and achieving their goals.</a:t>
            </a:r>
          </a:p>
          <a:p>
            <a:endParaRPr lang="en-GB" dirty="0"/>
          </a:p>
          <a:p>
            <a:r>
              <a:rPr lang="en-GB" dirty="0"/>
              <a:t>While forecasting cannot eliminate uncertainty, it can help to reduce risk and provide a clearer understanding of what may happen in the future. By using forecasting as a tool in the planning process, managers can better prepare for potential challenges and capitalize on emerging opportunities, ultimately leading to more effective decision-making and successful outcomes.</a:t>
            </a:r>
          </a:p>
        </p:txBody>
      </p:sp>
      <p:sp>
        <p:nvSpPr>
          <p:cNvPr id="4" name="Slide Number Placeholder 3"/>
          <p:cNvSpPr>
            <a:spLocks noGrp="1"/>
          </p:cNvSpPr>
          <p:nvPr>
            <p:ph type="sldNum" sz="quarter" idx="5"/>
          </p:nvPr>
        </p:nvSpPr>
        <p:spPr/>
        <p:txBody>
          <a:bodyPr/>
          <a:lstStyle/>
          <a:p>
            <a:fld id="{CB540E06-0625-8A46-9812-778CB6014CAC}" type="slidenum">
              <a:rPr lang="en-GB" smtClean="0"/>
              <a:t>33</a:t>
            </a:fld>
            <a:endParaRPr lang="en-GB"/>
          </a:p>
        </p:txBody>
      </p:sp>
    </p:spTree>
    <p:extLst>
      <p:ext uri="{BB962C8B-B14F-4D97-AF65-F5344CB8AC3E}">
        <p14:creationId xmlns:p14="http://schemas.microsoft.com/office/powerpoint/2010/main" val="1264339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orecasting</a:t>
            </a:r>
            <a:r>
              <a:rPr lang="en-GB" dirty="0"/>
              <a:t> is a method used to obtain information about potential future events, changes in objects, or possible situations. It is often used to gain insights and make decisions related to business planning, investment, and risk management. Forecasting is always related to the future, and can be used to predict events that may occur in the near-term, as well as more distant future events.</a:t>
            </a:r>
          </a:p>
          <a:p>
            <a:endParaRPr lang="en-GB" dirty="0"/>
          </a:p>
          <a:p>
            <a:r>
              <a:rPr lang="en-GB" dirty="0"/>
              <a:t>The most important characteristic of forecasting is reliability. The reliability of a forecast is determined by the time horizon, the forecasting methods used, and the information used. A forecast with a longer time horizon is generally less reliable than one with a shorter time horizon, as there are more variables that can change over a longer period of time. The forecasting methods used, such as statistical models or expert judgment, also play a role in the reliability of a forecast. The accuracy of the information used to make the forecast is also important in determining its reliability.</a:t>
            </a:r>
          </a:p>
          <a:p>
            <a:endParaRPr lang="en-GB" dirty="0"/>
          </a:p>
          <a:p>
            <a:r>
              <a:rPr lang="en-GB" dirty="0"/>
              <a:t>Uncertainty is the lack or insufficiency of information about something. The less information available, the greater the uncertainty, and the more difficult it is to make decisions. Uncertainty can arise from a variety of factors, such as incomplete data, lack of knowledge, or unexpected events. Uncertainty can lead to risk, as decision makers may need to take action based on incomplete or uncertain information.</a:t>
            </a:r>
          </a:p>
          <a:p>
            <a:endParaRPr lang="en-GB" dirty="0"/>
          </a:p>
          <a:p>
            <a:r>
              <a:rPr lang="en-GB" dirty="0"/>
              <a:t>Risk is the potential deviation of actual results from expected ones. It is often associated with the probability of an unwanted, worthless, or harmful outcome, error, or loss. Risk can be managed through risk management strategies, such as hedging or diversification. Effective risk management requires an understanding of the potential risks involved, as well as the potential rewards. This involves using forecasting and other analytical tools to identify and evaluate potential risks, and then taking appropriate action to manage those risks.</a:t>
            </a:r>
          </a:p>
          <a:p>
            <a:endParaRPr lang="en-GB" dirty="0"/>
          </a:p>
          <a:p>
            <a:r>
              <a:rPr lang="en-GB" dirty="0"/>
              <a:t>In summary, forecasting is a method used to obtain information about potential future events, changes in objects, or possible situations. Uncertainty arises from the lack of information, while risk is the potential deviation of actual results from expected ones. By using forecasting and other analytical tools, decision makers can better manage risk and uncertainty, and make informed decisions to achieve their goals.</a:t>
            </a:r>
          </a:p>
        </p:txBody>
      </p:sp>
      <p:sp>
        <p:nvSpPr>
          <p:cNvPr id="4" name="Slide Number Placeholder 3"/>
          <p:cNvSpPr>
            <a:spLocks noGrp="1"/>
          </p:cNvSpPr>
          <p:nvPr>
            <p:ph type="sldNum" sz="quarter" idx="5"/>
          </p:nvPr>
        </p:nvSpPr>
        <p:spPr/>
        <p:txBody>
          <a:bodyPr/>
          <a:lstStyle/>
          <a:p>
            <a:fld id="{CB540E06-0625-8A46-9812-778CB6014CAC}" type="slidenum">
              <a:rPr lang="en-GB" smtClean="0"/>
              <a:t>34</a:t>
            </a:fld>
            <a:endParaRPr lang="en-GB"/>
          </a:p>
        </p:txBody>
      </p:sp>
    </p:spTree>
    <p:extLst>
      <p:ext uri="{BB962C8B-B14F-4D97-AF65-F5344CB8AC3E}">
        <p14:creationId xmlns:p14="http://schemas.microsoft.com/office/powerpoint/2010/main" val="1194531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Quantitative forecasting methods play a vital role in management by providing valuable information to decision-makers. These methods involve the use of statistical and mathematical models to </a:t>
            </a:r>
            <a:r>
              <a:rPr lang="en-GB" dirty="0" err="1"/>
              <a:t>analyze</a:t>
            </a:r>
            <a:r>
              <a:rPr lang="en-GB" dirty="0"/>
              <a:t> historical data and project future trends. They can be used in a wide range of applications, including production planning, inventory management, sales forecasting, and financial analysis.</a:t>
            </a:r>
          </a:p>
          <a:p>
            <a:endParaRPr lang="en-GB" dirty="0"/>
          </a:p>
          <a:p>
            <a:r>
              <a:rPr lang="en-GB" dirty="0"/>
              <a:t>One of the most common quantitative forecasting methods used in management is time-series analysis. This involves </a:t>
            </a:r>
            <a:r>
              <a:rPr lang="en-GB" dirty="0" err="1"/>
              <a:t>analyzing</a:t>
            </a:r>
            <a:r>
              <a:rPr lang="en-GB" dirty="0"/>
              <a:t> historical data to identify patterns and trends over time. Once these patterns have been identified, statistical models can be used to project future values. For example, a company might use time-series analysis to forecast future sales based on historical sales data.</a:t>
            </a:r>
          </a:p>
          <a:p>
            <a:endParaRPr lang="en-GB" dirty="0"/>
          </a:p>
          <a:p>
            <a:r>
              <a:rPr lang="en-GB" dirty="0"/>
              <a:t>Another commonly used quantitative forecasting method is regression analysis. This involves identifying the relationship between two or more variables and using this relationship to predict future outcomes. For example, a company might use regression analysis to predict future sales based on variables such as advertising expenditures, promotional campaigns, or changes in market conditions.</a:t>
            </a:r>
          </a:p>
          <a:p>
            <a:endParaRPr lang="en-GB" dirty="0"/>
          </a:p>
          <a:p>
            <a:r>
              <a:rPr lang="en-GB" dirty="0"/>
              <a:t>Other quantitative forecasting methods used in management include moving averages, exponential smoothing, and trend analysis. Moving averages involve calculating the average of a specific number of past values and using this average to forecast future values. Exponential smoothing is similar to moving averages but gives more weight to more recent data. Trend analysis involves </a:t>
            </a:r>
            <a:r>
              <a:rPr lang="en-GB" dirty="0" err="1"/>
              <a:t>analyzing</a:t>
            </a:r>
            <a:r>
              <a:rPr lang="en-GB" dirty="0"/>
              <a:t> the direction and strength of a trend over time and projecting it into the future.</a:t>
            </a:r>
          </a:p>
          <a:p>
            <a:endParaRPr lang="en-GB" dirty="0"/>
          </a:p>
          <a:p>
            <a:r>
              <a:rPr lang="en-GB" dirty="0"/>
              <a:t>There are various types of quantitative forecasting methods that could be used for forecasting:</a:t>
            </a:r>
          </a:p>
          <a:p>
            <a:endParaRPr lang="en-GB" dirty="0"/>
          </a:p>
          <a:p>
            <a:r>
              <a:rPr lang="en-GB" dirty="0"/>
              <a:t>Time Series Methods:</a:t>
            </a:r>
          </a:p>
          <a:p>
            <a:r>
              <a:rPr lang="en-GB" dirty="0"/>
              <a:t>Moving Averages</a:t>
            </a:r>
          </a:p>
          <a:p>
            <a:r>
              <a:rPr lang="en-GB" dirty="0"/>
              <a:t>Exponential Smoothing</a:t>
            </a:r>
          </a:p>
          <a:p>
            <a:r>
              <a:rPr lang="en-GB" dirty="0"/>
              <a:t>Holt-Winters Methods</a:t>
            </a:r>
          </a:p>
          <a:p>
            <a:r>
              <a:rPr lang="en-GB" dirty="0"/>
              <a:t>ARIMA (Autoregressive Integrated Moving Average) Models</a:t>
            </a:r>
          </a:p>
          <a:p>
            <a:r>
              <a:rPr lang="en-GB" dirty="0"/>
              <a:t>State-Space Models</a:t>
            </a:r>
          </a:p>
          <a:p>
            <a:r>
              <a:rPr lang="en-GB" dirty="0"/>
              <a:t>Vector Autoregression (VAR) and Vector Error Correction (VEC) Models</a:t>
            </a:r>
          </a:p>
          <a:p>
            <a:r>
              <a:rPr lang="en-GB" dirty="0"/>
              <a:t>Seasonal Decomposition of Time Series (STL)</a:t>
            </a:r>
          </a:p>
          <a:p>
            <a:r>
              <a:rPr lang="en-GB" dirty="0"/>
              <a:t>Kalman Filters</a:t>
            </a:r>
          </a:p>
          <a:p>
            <a:r>
              <a:rPr lang="en-GB" dirty="0"/>
              <a:t>Bayesian Structural Time Series (BSTS) Models</a:t>
            </a:r>
          </a:p>
          <a:p>
            <a:endParaRPr lang="en-GB" dirty="0"/>
          </a:p>
          <a:p>
            <a:r>
              <a:rPr lang="en-GB" dirty="0"/>
              <a:t>Regression Methods:</a:t>
            </a:r>
          </a:p>
          <a:p>
            <a:r>
              <a:rPr lang="en-GB" dirty="0"/>
              <a:t>Simple Linear Regression</a:t>
            </a:r>
          </a:p>
          <a:p>
            <a:r>
              <a:rPr lang="en-GB" dirty="0"/>
              <a:t>Multiple Linear Regression</a:t>
            </a:r>
          </a:p>
          <a:p>
            <a:r>
              <a:rPr lang="en-GB" dirty="0"/>
              <a:t>Nonlinear Regression</a:t>
            </a:r>
          </a:p>
          <a:p>
            <a:r>
              <a:rPr lang="en-GB" dirty="0"/>
              <a:t>Poisson Regression</a:t>
            </a:r>
          </a:p>
          <a:p>
            <a:r>
              <a:rPr lang="en-GB" dirty="0"/>
              <a:t>Logistic Regression</a:t>
            </a:r>
          </a:p>
          <a:p>
            <a:r>
              <a:rPr lang="en-GB" dirty="0"/>
              <a:t>Generalized Linear Models (GLMs)</a:t>
            </a:r>
          </a:p>
          <a:p>
            <a:r>
              <a:rPr lang="en-GB" dirty="0"/>
              <a:t>Time Series Regression</a:t>
            </a:r>
          </a:p>
          <a:p>
            <a:endParaRPr lang="en-GB" dirty="0"/>
          </a:p>
          <a:p>
            <a:r>
              <a:rPr lang="en-GB" dirty="0"/>
              <a:t>Artificial Intelligence and Machine Learning Methods:</a:t>
            </a:r>
          </a:p>
          <a:p>
            <a:r>
              <a:rPr lang="en-GB" dirty="0"/>
              <a:t>Neural Networks (NNs)</a:t>
            </a:r>
          </a:p>
          <a:p>
            <a:r>
              <a:rPr lang="en-GB" dirty="0"/>
              <a:t>Support Vector Machines (SVMs)</a:t>
            </a:r>
          </a:p>
          <a:p>
            <a:r>
              <a:rPr lang="en-GB" dirty="0"/>
              <a:t>Decision Trees</a:t>
            </a:r>
          </a:p>
          <a:p>
            <a:r>
              <a:rPr lang="en-GB" dirty="0"/>
              <a:t>Random Forests</a:t>
            </a:r>
          </a:p>
          <a:p>
            <a:r>
              <a:rPr lang="en-GB" dirty="0"/>
              <a:t>Gradient Boosting</a:t>
            </a:r>
          </a:p>
          <a:p>
            <a:r>
              <a:rPr lang="en-GB" dirty="0"/>
              <a:t>Deep Learning (Convolutional Neural Networks, Recurrent Neural Networks)</a:t>
            </a:r>
          </a:p>
          <a:p>
            <a:r>
              <a:rPr lang="en-GB" dirty="0"/>
              <a:t>Clustering (K-Means, Hierarchical)</a:t>
            </a:r>
          </a:p>
          <a:p>
            <a:r>
              <a:rPr lang="en-GB" dirty="0"/>
              <a:t>Association Rules (</a:t>
            </a:r>
            <a:r>
              <a:rPr lang="en-GB" dirty="0" err="1"/>
              <a:t>Apriori</a:t>
            </a:r>
            <a:r>
              <a:rPr lang="en-GB" dirty="0"/>
              <a:t> Algorithm)</a:t>
            </a:r>
          </a:p>
          <a:p>
            <a:endParaRPr lang="en-GB" dirty="0"/>
          </a:p>
          <a:p>
            <a:r>
              <a:rPr lang="en-GB" dirty="0"/>
              <a:t>Other Quantitative Methods:</a:t>
            </a:r>
          </a:p>
          <a:p>
            <a:r>
              <a:rPr lang="en-GB" dirty="0"/>
              <a:t>Markov Chain Models</a:t>
            </a:r>
          </a:p>
          <a:p>
            <a:r>
              <a:rPr lang="en-GB" dirty="0"/>
              <a:t>Monte Carlo Simulation</a:t>
            </a:r>
          </a:p>
          <a:p>
            <a:r>
              <a:rPr lang="en-GB" dirty="0"/>
              <a:t>Econometric Models</a:t>
            </a:r>
          </a:p>
          <a:p>
            <a:r>
              <a:rPr lang="en-GB" dirty="0"/>
              <a:t>Input-Output Models</a:t>
            </a:r>
          </a:p>
          <a:p>
            <a:r>
              <a:rPr lang="en-GB" dirty="0"/>
              <a:t>Game Theory Models</a:t>
            </a:r>
          </a:p>
          <a:p>
            <a:r>
              <a:rPr lang="en-GB" dirty="0"/>
              <a:t>Queueing Models</a:t>
            </a:r>
          </a:p>
          <a:p>
            <a:r>
              <a:rPr lang="en-GB" dirty="0"/>
              <a:t>Decision Analysis Models</a:t>
            </a:r>
          </a:p>
          <a:p>
            <a:r>
              <a:rPr lang="en-GB" dirty="0"/>
              <a:t>Bayesian Networks</a:t>
            </a:r>
          </a:p>
          <a:p>
            <a:endParaRPr lang="en-GB" dirty="0"/>
          </a:p>
          <a:p>
            <a:r>
              <a:rPr lang="en-GB" dirty="0"/>
              <a:t>It's important to note that different methods may be more appropriate for different types of data and contexts, and that the choice of method should be based on careful consideration of the data, the assumptions of the method, and the goals of the forecasting exercise.</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35</a:t>
            </a:fld>
            <a:endParaRPr lang="en-GB"/>
          </a:p>
        </p:txBody>
      </p:sp>
    </p:spTree>
    <p:extLst>
      <p:ext uri="{BB962C8B-B14F-4D97-AF65-F5344CB8AC3E}">
        <p14:creationId xmlns:p14="http://schemas.microsoft.com/office/powerpoint/2010/main" val="1830770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Qualitative forecasting methods are widely used in management to predict future trends, identify potential opportunities and threats, and make informed decisions. Qualitative forecasting methods rely on expert opinion, judgment, and subjective evaluation to predict future events. These methods and are especially useful in situations where historical data is limited or unreliable. </a:t>
            </a:r>
          </a:p>
          <a:p>
            <a:endParaRPr lang="en-GB" dirty="0"/>
          </a:p>
          <a:p>
            <a:r>
              <a:rPr lang="en-GB" dirty="0"/>
              <a:t>One of the most common qualitative forecasting methods used in management is market research. This involves gathering information from customers, stakeholders, and competitors to better understand market trends and customer preferences. Market research can take many forms, including surveys, focus groups, and customer feedback. By </a:t>
            </a:r>
            <a:r>
              <a:rPr lang="en-GB" dirty="0" err="1"/>
              <a:t>analyzing</a:t>
            </a:r>
            <a:r>
              <a:rPr lang="en-GB" dirty="0"/>
              <a:t> this information, managers can make informed decisions about product development, marketing strategies, and business expansion.</a:t>
            </a:r>
          </a:p>
          <a:p>
            <a:endParaRPr lang="en-GB" dirty="0"/>
          </a:p>
          <a:p>
            <a:r>
              <a:rPr lang="en-GB" dirty="0"/>
              <a:t>Another qualitative forecasting method used in management is the Delphi method. This involves gathering opinions from a group of experts, who answer a series of questions in multiple rounds until a consensus is reached. The Delphi method is particularly useful for forecasting in complex or uncertain environments, where traditional quantitative forecasting methods may not be effective.</a:t>
            </a:r>
          </a:p>
          <a:p>
            <a:endParaRPr lang="en-GB" dirty="0"/>
          </a:p>
          <a:p>
            <a:r>
              <a:rPr lang="en-GB" dirty="0"/>
              <a:t>Scenario planning is another qualitative forecasting method used in management. This involves developing multiple scenarios of potential future events and their impact on the organization. Scenario planning can help managers anticipate and prepare for future events, and identify potential risks and opportunities. It can also help organizations develop contingency plans and adapt to changing market conditions.</a:t>
            </a:r>
          </a:p>
          <a:p>
            <a:endParaRPr lang="en-GB" dirty="0"/>
          </a:p>
          <a:p>
            <a:r>
              <a:rPr lang="en-GB" dirty="0"/>
              <a:t>Expert opinion-based methods, such as jury of executive opinion and sales force composite, are also commonly used in management. These methods rely on the expertise and experience of individuals within the organization to make informed decisions about future trends and developments.</a:t>
            </a:r>
          </a:p>
          <a:p>
            <a:endParaRPr lang="en-GB" dirty="0"/>
          </a:p>
          <a:p>
            <a:r>
              <a:rPr lang="en-GB" dirty="0"/>
              <a:t>Here is an extensive list of qualitative forecasting methods grouped by category:</a:t>
            </a:r>
          </a:p>
          <a:p>
            <a:endParaRPr lang="en-GB" dirty="0"/>
          </a:p>
          <a:p>
            <a:r>
              <a:rPr lang="en-GB" dirty="0"/>
              <a:t>Market Research-Based Methods:</a:t>
            </a:r>
          </a:p>
          <a:p>
            <a:r>
              <a:rPr lang="en-GB" dirty="0"/>
              <a:t>Focus groups: Small groups of people provide their opinions on a specific topic or product.</a:t>
            </a:r>
          </a:p>
          <a:p>
            <a:r>
              <a:rPr lang="en-GB" dirty="0"/>
              <a:t>Surveys: Large groups of people provide their opinions on a specific topic or product.</a:t>
            </a:r>
          </a:p>
          <a:p>
            <a:r>
              <a:rPr lang="en-GB" dirty="0"/>
              <a:t>Delphi method: Experts answer a series of questions in multiple rounds until a consensus is reached.</a:t>
            </a:r>
          </a:p>
          <a:p>
            <a:endParaRPr lang="en-GB" dirty="0"/>
          </a:p>
          <a:p>
            <a:r>
              <a:rPr lang="en-GB" dirty="0"/>
              <a:t>Expert Opinion-Based Methods:</a:t>
            </a:r>
          </a:p>
          <a:p>
            <a:r>
              <a:rPr lang="en-GB" dirty="0"/>
              <a:t>Jury of executive opinion: A group of executives provides their opinions on a specific topic or product.</a:t>
            </a:r>
          </a:p>
          <a:p>
            <a:r>
              <a:rPr lang="en-GB" dirty="0"/>
              <a:t>Sales force composite: Sales representatives provide their individual forecasts, which are combined to produce a total forecast.</a:t>
            </a:r>
          </a:p>
          <a:p>
            <a:r>
              <a:rPr lang="en-GB" dirty="0"/>
              <a:t>Analogies: Historical data is used to compare and predict future events.</a:t>
            </a:r>
          </a:p>
          <a:p>
            <a:endParaRPr lang="en-GB" dirty="0"/>
          </a:p>
          <a:p>
            <a:r>
              <a:rPr lang="en-GB" dirty="0"/>
              <a:t>Scenario-Based Methods:</a:t>
            </a:r>
          </a:p>
          <a:p>
            <a:r>
              <a:rPr lang="en-GB" dirty="0"/>
              <a:t>Environmental scanning: An analysis of the external environment is used to identify potential future events.</a:t>
            </a:r>
          </a:p>
          <a:p>
            <a:r>
              <a:rPr lang="en-GB" dirty="0"/>
              <a:t>Scenario planning: A process of developing multiple scenarios of potential future events and their impact on the organization.</a:t>
            </a:r>
          </a:p>
          <a:p>
            <a:endParaRPr lang="en-GB" dirty="0"/>
          </a:p>
          <a:p>
            <a:r>
              <a:rPr lang="en-GB" dirty="0"/>
              <a:t>Judgmental-Based Methods:</a:t>
            </a:r>
          </a:p>
          <a:p>
            <a:r>
              <a:rPr lang="en-GB" dirty="0"/>
              <a:t>Intuitive judgment: A subjective assessment of the future based on intuition and experience.</a:t>
            </a:r>
          </a:p>
          <a:p>
            <a:r>
              <a:rPr lang="en-GB" dirty="0"/>
              <a:t>Expert panels: A group of experts provides their opinions on a specific topic or product.</a:t>
            </a:r>
          </a:p>
          <a:p>
            <a:r>
              <a:rPr lang="en-GB" dirty="0"/>
              <a:t>Historical analogy: Past events are used to predict future events.</a:t>
            </a:r>
          </a:p>
          <a:p>
            <a:endParaRPr lang="en-GB" dirty="0"/>
          </a:p>
          <a:p>
            <a:r>
              <a:rPr lang="en-GB" dirty="0"/>
              <a:t>Overall, qualitative forecasting methods can be valuable in situations where data is limited or </a:t>
            </a:r>
            <a:r>
              <a:rPr lang="en-GB" dirty="0" err="1"/>
              <a:t>nonexistent</a:t>
            </a:r>
            <a:r>
              <a:rPr lang="en-GB" dirty="0"/>
              <a:t>. They can also be useful in complementing quantitative methods by providing insights and expert opinions that cannot be captured by data alone. However, they can be subject to biases and errors, so it is important to use them in conjunction with other methods and to be aware of their limitations.</a:t>
            </a:r>
          </a:p>
        </p:txBody>
      </p:sp>
      <p:sp>
        <p:nvSpPr>
          <p:cNvPr id="4" name="Slide Number Placeholder 3"/>
          <p:cNvSpPr>
            <a:spLocks noGrp="1"/>
          </p:cNvSpPr>
          <p:nvPr>
            <p:ph type="sldNum" sz="quarter" idx="5"/>
          </p:nvPr>
        </p:nvSpPr>
        <p:spPr/>
        <p:txBody>
          <a:bodyPr/>
          <a:lstStyle/>
          <a:p>
            <a:fld id="{CB540E06-0625-8A46-9812-778CB6014CAC}" type="slidenum">
              <a:rPr lang="en-GB" smtClean="0"/>
              <a:t>36</a:t>
            </a:fld>
            <a:endParaRPr lang="en-GB"/>
          </a:p>
        </p:txBody>
      </p:sp>
    </p:spTree>
    <p:extLst>
      <p:ext uri="{BB962C8B-B14F-4D97-AF65-F5344CB8AC3E}">
        <p14:creationId xmlns:p14="http://schemas.microsoft.com/office/powerpoint/2010/main" val="1170980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Assumptions are essential components of the planning process as they help to provide a basis for decision-making in the face of uncertainty. When planning, it is important to recognize that there is always a degree of uncertainty and ambiguity surrounding the future. Therefore, assumptions are used to create a framework for decision-making that can help managers to navigate this uncertainty.</a:t>
            </a:r>
          </a:p>
          <a:p>
            <a:endParaRPr lang="en-GB" dirty="0"/>
          </a:p>
          <a:p>
            <a:r>
              <a:rPr lang="en-GB" dirty="0"/>
              <a:t>Assumptions are statements about the future that are made based on current knowledge, experience, and judgment. They are used to fill in the gaps where there is a lack of concrete data or information. Assumptions can be based on trends, forecasts, past experience, expert opinions, or any other relevant information that is available.</a:t>
            </a:r>
          </a:p>
          <a:p>
            <a:endParaRPr lang="en-GB" dirty="0"/>
          </a:p>
          <a:p>
            <a:r>
              <a:rPr lang="en-GB" dirty="0"/>
              <a:t>Assumptions can be explicit or implicit, and they can be positive or negative. Positive assumptions are those that assume the best-case scenario, while negative assumptions are those that assume the worst-case scenario. It is important to consider both positive and negative assumptions when planning, as this can help to identify potential risks and opportunities.</a:t>
            </a:r>
          </a:p>
          <a:p>
            <a:endParaRPr lang="en-GB" dirty="0"/>
          </a:p>
          <a:p>
            <a:r>
              <a:rPr lang="en-GB" dirty="0"/>
              <a:t>Assumptions should also be evaluated for their validity and reliability. This involves assessing the likelihood of the assumption being true and the potential impact it could have on the planning process. If an assumption is found to be invalid or unreliable, it may need to be revised or discarded.</a:t>
            </a:r>
          </a:p>
          <a:p>
            <a:endParaRPr lang="en-GB" dirty="0"/>
          </a:p>
          <a:p>
            <a:r>
              <a:rPr lang="en-GB" dirty="0"/>
              <a:t>Examples of assumptions in planning include assumptions about future market conditions, assumptions about the availability of resources, assumptions about the effectiveness of proposed strategies, and assumptions about the </a:t>
            </a:r>
            <a:r>
              <a:rPr lang="en-GB" dirty="0" err="1"/>
              <a:t>behavior</a:t>
            </a:r>
            <a:r>
              <a:rPr lang="en-GB" dirty="0"/>
              <a:t> of competitors. By making assumptions explicit and evaluating their validity, managers can make more informed decisions and develop more effective plans.</a:t>
            </a:r>
          </a:p>
          <a:p>
            <a:endParaRPr lang="en-GB" dirty="0"/>
          </a:p>
          <a:p>
            <a:r>
              <a:rPr lang="en-GB" dirty="0"/>
              <a:t>The practical implications of assumptions in planning are significant. If the assumptions are incorrect or unrealistic, the entire planning process may be flawed, and the resulting plans may not be effective in achieving the desired goals. This can result in wasted resources, missed opportunities, and ultimately, failure to achieve the desired outcomes.</a:t>
            </a:r>
          </a:p>
          <a:p>
            <a:endParaRPr lang="en-GB" dirty="0"/>
          </a:p>
          <a:p>
            <a:r>
              <a:rPr lang="en-GB" dirty="0"/>
              <a:t>One practical implication of assumptions is the need for regular review and monitoring of the assumptions made during the planning process. As new information becomes available, the assumptions should be re-evaluated and updated to ensure that they are still accurate and relevant.</a:t>
            </a:r>
          </a:p>
          <a:p>
            <a:endParaRPr lang="en-GB" dirty="0"/>
          </a:p>
          <a:p>
            <a:r>
              <a:rPr lang="en-GB" dirty="0"/>
              <a:t>Another practical implication is the need for contingency planning. Contingency planning involves preparing for unexpected events or changes in assumptions that could impact the success of the plan. By developing contingency plans, organizations can be better prepared to respond to unexpected events and adjust their plans accordingly.</a:t>
            </a:r>
          </a:p>
          <a:p>
            <a:endParaRPr lang="en-GB" dirty="0"/>
          </a:p>
          <a:p>
            <a:r>
              <a:rPr lang="en-GB" dirty="0"/>
              <a:t>Assumptions can also impact the allocation of resources. If the assumptions made during planning are inaccurate, resources may be allocated incorrectly, resulting in inefficiencies and missed opportunities. By ensuring that the assumptions are realistic and accurate, organizations can allocate resources more effectively and efficiently.</a:t>
            </a:r>
          </a:p>
          <a:p>
            <a:endParaRPr lang="en-GB" dirty="0"/>
          </a:p>
          <a:p>
            <a:r>
              <a:rPr lang="en-GB" dirty="0"/>
              <a:t>Finally, assumptions can impact communication and collaboration within an organization. If there are different assumptions or understandings among team members, it can lead to confusion, conflict, and miscommunication. Clear and open communication about the assumptions underlying the planning process can help to ensure that everyone is working towards the same goals and objectives.</a:t>
            </a:r>
          </a:p>
        </p:txBody>
      </p:sp>
      <p:sp>
        <p:nvSpPr>
          <p:cNvPr id="4" name="Slide Number Placeholder 3"/>
          <p:cNvSpPr>
            <a:spLocks noGrp="1"/>
          </p:cNvSpPr>
          <p:nvPr>
            <p:ph type="sldNum" sz="quarter" idx="5"/>
          </p:nvPr>
        </p:nvSpPr>
        <p:spPr/>
        <p:txBody>
          <a:bodyPr/>
          <a:lstStyle/>
          <a:p>
            <a:fld id="{CB540E06-0625-8A46-9812-778CB6014CAC}" type="slidenum">
              <a:rPr lang="en-GB" smtClean="0"/>
              <a:t>37</a:t>
            </a:fld>
            <a:endParaRPr lang="en-GB"/>
          </a:p>
        </p:txBody>
      </p:sp>
    </p:spTree>
    <p:extLst>
      <p:ext uri="{BB962C8B-B14F-4D97-AF65-F5344CB8AC3E}">
        <p14:creationId xmlns:p14="http://schemas.microsoft.com/office/powerpoint/2010/main" val="1400823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Strategic planning is an essential process for any organization that wants to succeed in the long term. It is a set of actions aimed at developing a program or plan for the implementation of the strategy. The strategy itself is a set of decisions that identify the most important future goals, actions, and measures to achieve those goals. The purpose of strategic planning is to ensure the implementation of innovations and changes in the organization that will help it achieve its long-term objectives.</a:t>
            </a:r>
          </a:p>
          <a:p>
            <a:endParaRPr lang="en-GB" dirty="0"/>
          </a:p>
          <a:p>
            <a:r>
              <a:rPr lang="en-GB" dirty="0"/>
              <a:t>In the context of strategic planning, the strategy is treated as a comprehensive plan for achieving the organization's mission and goals. It is essential to have a clear understanding of the organization's mission and objectives before developing a strategy. This involves </a:t>
            </a:r>
            <a:r>
              <a:rPr lang="en-GB" dirty="0" err="1"/>
              <a:t>analyzing</a:t>
            </a:r>
            <a:r>
              <a:rPr lang="en-GB" dirty="0"/>
              <a:t> the internal and external environment to identify strengths, weaknesses, opportunities, and threats. Based on this analysis, the organization can develop a strategy that addresses the most critical issues and opportunities.</a:t>
            </a:r>
          </a:p>
          <a:p>
            <a:endParaRPr lang="en-GB" dirty="0"/>
          </a:p>
          <a:p>
            <a:r>
              <a:rPr lang="en-GB" dirty="0"/>
              <a:t>The strategic plan should include specific objectives, goals, and measures that will guide the organization's decision-making process. It should also identify the resources needed to achieve these objectives and establish a timeline for their achievement. The strategic plan should be regularly reviewed and updated to ensure that it remains relevant and effective in achieving the organization's objectives.</a:t>
            </a:r>
          </a:p>
          <a:p>
            <a:endParaRPr lang="en-GB" dirty="0"/>
          </a:p>
          <a:p>
            <a:r>
              <a:rPr lang="en-GB" dirty="0"/>
              <a:t>Effective strategic planning requires the involvement of key stakeholders, including senior management, employees, customers, suppliers, and other stakeholders. By involving these stakeholders in the strategic planning process, the organization can build support for the plan and increase the likelihood of its successful implementation.</a:t>
            </a:r>
          </a:p>
          <a:p>
            <a:endParaRPr lang="en-GB" dirty="0"/>
          </a:p>
          <a:p>
            <a:r>
              <a:rPr lang="en-GB" dirty="0"/>
              <a:t>In summary, strategic planning is a critical process for organizations that want to succeed in the long term. It involves developing a comprehensive plan for achieving the organization's mission and objectives, identifying the resources needed to achieve those objectives, and regularly reviewing and updating the plan to ensure its continued effectiveness. By involving key stakeholders in the process, organizations can build support for the plan and increase the likelihood of its successful implementation.</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39</a:t>
            </a:fld>
            <a:endParaRPr lang="en-GB"/>
          </a:p>
        </p:txBody>
      </p:sp>
    </p:spTree>
    <p:extLst>
      <p:ext uri="{BB962C8B-B14F-4D97-AF65-F5344CB8AC3E}">
        <p14:creationId xmlns:p14="http://schemas.microsoft.com/office/powerpoint/2010/main" val="930723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levels of strategic planning refer to the different areas of an organization where strategic planning takes place. Generally, there are three levels of strategic planning: organizational, operational, and functional.</a:t>
            </a:r>
          </a:p>
          <a:p>
            <a:endParaRPr lang="en-GB" dirty="0"/>
          </a:p>
          <a:p>
            <a:r>
              <a:rPr lang="en-GB" dirty="0"/>
              <a:t>Organizational-level strategic planning involves establishing the overall goals and direction for the entire organization. This level of planning is typically done by top-level executives and focuses on the big picture of the organization, such as its mission, vision, and values.</a:t>
            </a:r>
          </a:p>
          <a:p>
            <a:endParaRPr lang="en-GB" dirty="0"/>
          </a:p>
          <a:p>
            <a:r>
              <a:rPr lang="en-GB" dirty="0"/>
              <a:t>Operational-level strategic planning takes place within independent units of an organization, such as departments or business units. This level of planning involves developing strategies that align with the organization's overall goals, but are specific to the needs and goals of each unit. Operational-level planning is typically done by mid-level managers and focuses on implementing the strategies established at the organizational level.</a:t>
            </a:r>
          </a:p>
          <a:p>
            <a:endParaRPr lang="en-GB" dirty="0"/>
          </a:p>
          <a:p>
            <a:r>
              <a:rPr lang="en-GB" dirty="0"/>
              <a:t>Functional-level strategic planning involves developing strategies specific to the different functions within an organization, such as finance, marketing, production, and human resources. This level of planning is typically done by functional managers and focuses on how each function can contribute to the overall goals of the organization.</a:t>
            </a:r>
          </a:p>
          <a:p>
            <a:endParaRPr lang="en-GB" dirty="0"/>
          </a:p>
          <a:p>
            <a:r>
              <a:rPr lang="en-GB" dirty="0"/>
              <a:t>Each level of strategic planning is important and interconnected, with the higher-level plans informing and guiding the lower-level plans. By establishing clear goals and strategies at each level, an organization can ensure that everyone is working towards a common purpose and that resources are being used effectively.</a:t>
            </a:r>
          </a:p>
        </p:txBody>
      </p:sp>
      <p:sp>
        <p:nvSpPr>
          <p:cNvPr id="4" name="Slide Number Placeholder 3"/>
          <p:cNvSpPr>
            <a:spLocks noGrp="1"/>
          </p:cNvSpPr>
          <p:nvPr>
            <p:ph type="sldNum" sz="quarter" idx="5"/>
          </p:nvPr>
        </p:nvSpPr>
        <p:spPr/>
        <p:txBody>
          <a:bodyPr/>
          <a:lstStyle/>
          <a:p>
            <a:fld id="{CB540E06-0625-8A46-9812-778CB6014CAC}" type="slidenum">
              <a:rPr lang="en-GB" smtClean="0"/>
              <a:t>40</a:t>
            </a:fld>
            <a:endParaRPr lang="en-GB"/>
          </a:p>
        </p:txBody>
      </p:sp>
    </p:spTree>
    <p:extLst>
      <p:ext uri="{BB962C8B-B14F-4D97-AF65-F5344CB8AC3E}">
        <p14:creationId xmlns:p14="http://schemas.microsoft.com/office/powerpoint/2010/main" val="4270250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Components of strategic planning typically include:</a:t>
            </a:r>
          </a:p>
          <a:p>
            <a:endParaRPr lang="en-GB" dirty="0"/>
          </a:p>
          <a:p>
            <a:pPr marL="171450" indent="-171450">
              <a:buFont typeface="Arial" panose="020B0604020202020204" pitchFamily="34" charset="0"/>
              <a:buChar char="•"/>
            </a:pPr>
            <a:r>
              <a:rPr lang="en-GB" dirty="0"/>
              <a:t>Analysis of the current situation: This involves assessing the organization's current situation, strengths, weaknesses, opportunities, and threats (SWOT analysis). Other tools used in this stage may include PEST (PESTEL) analysis (</a:t>
            </a:r>
            <a:r>
              <a:rPr lang="en-GB" dirty="0" err="1"/>
              <a:t>analyzing</a:t>
            </a:r>
            <a:r>
              <a:rPr lang="en-GB" dirty="0"/>
              <a:t> political, economic, social, and technological factors) and competitor analysis.</a:t>
            </a:r>
          </a:p>
          <a:p>
            <a:pPr marL="171450" indent="-171450">
              <a:buFont typeface="Arial" panose="020B0604020202020204" pitchFamily="34" charset="0"/>
              <a:buChar char="•"/>
            </a:pPr>
            <a:r>
              <a:rPr lang="en-GB" dirty="0"/>
              <a:t>Setting objectives and goals: This involves identifying the organization's mission, vision, and values and translating them into specific, measurable, achievable, relevant, and time-bound (SMART) goals.</a:t>
            </a:r>
          </a:p>
          <a:p>
            <a:pPr marL="171450" indent="-171450">
              <a:buFont typeface="Arial" panose="020B0604020202020204" pitchFamily="34" charset="0"/>
              <a:buChar char="•"/>
            </a:pPr>
            <a:r>
              <a:rPr lang="en-GB" dirty="0"/>
              <a:t>Developing strategies: This involves identifying and evaluating different strategies to achieve the organization's goals. Strategies may include market penetration, market development, product development, diversification, and acquisition.</a:t>
            </a:r>
          </a:p>
          <a:p>
            <a:pPr marL="171450" indent="-171450">
              <a:buFont typeface="Arial" panose="020B0604020202020204" pitchFamily="34" charset="0"/>
              <a:buChar char="•"/>
            </a:pPr>
            <a:r>
              <a:rPr lang="en-GB" dirty="0"/>
              <a:t>Implementation: This involves creating action plans to implement the chosen strategies. This may include assigning responsibilities, setting timelines, and establishing metrics for measuring progress.</a:t>
            </a:r>
          </a:p>
          <a:p>
            <a:pPr marL="171450" indent="-171450">
              <a:buFont typeface="Arial" panose="020B0604020202020204" pitchFamily="34" charset="0"/>
              <a:buChar char="•"/>
            </a:pPr>
            <a:r>
              <a:rPr lang="en-GB" dirty="0"/>
              <a:t>Monitoring and evaluation: This involves monitoring progress towards goals and evaluating the effectiveness of the strategies. It may include revising the strategies if necessary.</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Here is a list of methods commonly used in strategic planning:</a:t>
            </a:r>
          </a:p>
          <a:p>
            <a:pPr marL="171450" indent="-171450">
              <a:buFont typeface="Arial" panose="020B0604020202020204" pitchFamily="34" charset="0"/>
              <a:buChar char="•"/>
            </a:pPr>
            <a:r>
              <a:rPr lang="en-GB" dirty="0"/>
              <a:t>SWOT analysis: a structured approach to evaluate an organization's strengths, weaknesses, opportunities, and threats.</a:t>
            </a:r>
          </a:p>
          <a:p>
            <a:pPr marL="171450" indent="-171450">
              <a:buFont typeface="Arial" panose="020B0604020202020204" pitchFamily="34" charset="0"/>
              <a:buChar char="•"/>
            </a:pPr>
            <a:r>
              <a:rPr lang="en-GB" dirty="0"/>
              <a:t>PEST analysis: a framework used to </a:t>
            </a:r>
            <a:r>
              <a:rPr lang="en-GB" dirty="0" err="1"/>
              <a:t>analyze</a:t>
            </a:r>
            <a:r>
              <a:rPr lang="en-GB" dirty="0"/>
              <a:t> the external macro-environmental factors that may affect an organization.</a:t>
            </a:r>
          </a:p>
          <a:p>
            <a:pPr marL="171450" indent="-171450">
              <a:buFont typeface="Arial" panose="020B0604020202020204" pitchFamily="34" charset="0"/>
              <a:buChar char="•"/>
            </a:pPr>
            <a:r>
              <a:rPr lang="en-GB" dirty="0"/>
              <a:t>Scenario planning: a method of creating multiple plausible future scenarios and exploring the implications of each scenario.</a:t>
            </a:r>
          </a:p>
          <a:p>
            <a:pPr marL="171450" indent="-171450">
              <a:buFont typeface="Arial" panose="020B0604020202020204" pitchFamily="34" charset="0"/>
              <a:buChar char="•"/>
            </a:pPr>
            <a:r>
              <a:rPr lang="en-GB" dirty="0"/>
              <a:t>Competitive analysis: an assessment of an organization's competitors and the competitive landscape in which it operates.</a:t>
            </a:r>
          </a:p>
          <a:p>
            <a:pPr marL="171450" indent="-171450">
              <a:buFont typeface="Arial" panose="020B0604020202020204" pitchFamily="34" charset="0"/>
              <a:buChar char="•"/>
            </a:pPr>
            <a:r>
              <a:rPr lang="en-GB" dirty="0"/>
              <a:t>Benchmarking: a process of comparing an organization's performance metrics against those of industry peers or best-in-class companies.</a:t>
            </a:r>
          </a:p>
          <a:p>
            <a:pPr marL="171450" indent="-171450">
              <a:buFont typeface="Arial" panose="020B0604020202020204" pitchFamily="34" charset="0"/>
              <a:buChar char="•"/>
            </a:pPr>
            <a:r>
              <a:rPr lang="en-GB" dirty="0"/>
              <a:t>Gap analysis: a technique used to identify the gap between an organization's current state and its desired future state.</a:t>
            </a:r>
          </a:p>
          <a:p>
            <a:pPr marL="171450" indent="-171450">
              <a:buFont typeface="Arial" panose="020B0604020202020204" pitchFamily="34" charset="0"/>
              <a:buChar char="•"/>
            </a:pPr>
            <a:r>
              <a:rPr lang="en-GB" dirty="0"/>
              <a:t>Key performance indicators (KPIs): metrics used to measure progress towards achieving strategic goals.</a:t>
            </a:r>
          </a:p>
          <a:p>
            <a:pPr marL="171450" indent="-171450">
              <a:buFont typeface="Arial" panose="020B0604020202020204" pitchFamily="34" charset="0"/>
              <a:buChar char="•"/>
            </a:pPr>
            <a:r>
              <a:rPr lang="en-GB" dirty="0"/>
              <a:t>Balanced scorecard: a strategic planning and management system that aligns an organization's strategy with its objectives, measures, targets, and initiatives.</a:t>
            </a:r>
          </a:p>
          <a:p>
            <a:pPr marL="171450" indent="-171450">
              <a:buFont typeface="Arial" panose="020B0604020202020204" pitchFamily="34" charset="0"/>
              <a:buChar char="•"/>
            </a:pPr>
            <a:r>
              <a:rPr lang="en-GB" dirty="0"/>
              <a:t>Porter's Five Forces: a framework used to </a:t>
            </a:r>
            <a:r>
              <a:rPr lang="en-GB" dirty="0" err="1"/>
              <a:t>analyze</a:t>
            </a:r>
            <a:r>
              <a:rPr lang="en-GB" dirty="0"/>
              <a:t> an industry's competitiveness and attractiveness.</a:t>
            </a:r>
          </a:p>
          <a:p>
            <a:pPr marL="171450" indent="-171450">
              <a:buFont typeface="Arial" panose="020B0604020202020204" pitchFamily="34" charset="0"/>
              <a:buChar char="•"/>
            </a:pPr>
            <a:r>
              <a:rPr lang="en-GB" dirty="0"/>
              <a:t>Value chain analysis: a method of </a:t>
            </a:r>
            <a:r>
              <a:rPr lang="en-GB" dirty="0" err="1"/>
              <a:t>analyzing</a:t>
            </a:r>
            <a:r>
              <a:rPr lang="en-GB" dirty="0"/>
              <a:t> an organization's internal operations to identify opportunities for improving efficiency and effectiveness.</a:t>
            </a:r>
          </a:p>
          <a:p>
            <a:pPr marL="171450" indent="-171450">
              <a:buFont typeface="Arial" panose="020B0604020202020204" pitchFamily="34" charset="0"/>
              <a:buChar char="•"/>
            </a:pPr>
            <a:r>
              <a:rPr lang="en-GB" dirty="0"/>
              <a:t>These methods can be used individually or in combination to inform the development of a strategic plan.</a:t>
            </a:r>
          </a:p>
        </p:txBody>
      </p:sp>
      <p:sp>
        <p:nvSpPr>
          <p:cNvPr id="4" name="Slide Number Placeholder 3"/>
          <p:cNvSpPr>
            <a:spLocks noGrp="1"/>
          </p:cNvSpPr>
          <p:nvPr>
            <p:ph type="sldNum" sz="quarter" idx="5"/>
          </p:nvPr>
        </p:nvSpPr>
        <p:spPr/>
        <p:txBody>
          <a:bodyPr/>
          <a:lstStyle/>
          <a:p>
            <a:fld id="{CB540E06-0625-8A46-9812-778CB6014CAC}" type="slidenum">
              <a:rPr lang="en-GB" smtClean="0"/>
              <a:t>41</a:t>
            </a:fld>
            <a:endParaRPr lang="en-GB"/>
          </a:p>
        </p:txBody>
      </p:sp>
    </p:spTree>
    <p:extLst>
      <p:ext uri="{BB962C8B-B14F-4D97-AF65-F5344CB8AC3E}">
        <p14:creationId xmlns:p14="http://schemas.microsoft.com/office/powerpoint/2010/main" val="4200055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Tactical planning is the process of developing one to three years plans or actions to support the implementation of an organization's strategic plan. It typically covers a period of one to three years and focuses on specific departments or units within the organization. The purpose of tactical planning is to translate the broad goals and objectives outlined in the strategic plan into concrete actions and milestones that can be accomplished in the near term.</a:t>
            </a:r>
          </a:p>
          <a:p>
            <a:endParaRPr lang="en-GB" dirty="0"/>
          </a:p>
          <a:p>
            <a:r>
              <a:rPr lang="en-GB" dirty="0"/>
              <a:t>Tactical planning involves developing a detailed action plan that specifies the steps to be taken, the resources required, the timeline for completion, and the individuals or teams responsible for each task. This plan is usually broken down into smaller, more manageable tasks or projects that can be monitored and adjusted as needed to ensure progress towards the overall strategic goals.</a:t>
            </a:r>
          </a:p>
          <a:p>
            <a:endParaRPr lang="en-GB" dirty="0"/>
          </a:p>
          <a:p>
            <a:r>
              <a:rPr lang="en-GB" dirty="0"/>
              <a:t>Examples of tactical planning activities include developing marketing campaigns, setting sales targets, creating budgets and financial plans, establishing employee training programs, and implementing new processes or procedures. For example, a marketing department may use tactical planning to develop a promotional campaign for a specific product or service, with the objective of increasing sales within the next year. The tactical plan may include specific actions such as creating advertisements, organizing events, and offering promotions to customers. Another example could be a production department using tactical planning to improve efficiency in their manufacturing process. The tactical plan may include actions such as optimizing machine usage, improving inventory management, and implementing new quality control measures, all with the objective of increasing productivity within the next year.</a:t>
            </a:r>
          </a:p>
          <a:p>
            <a:endParaRPr lang="en-GB" dirty="0"/>
          </a:p>
          <a:p>
            <a:r>
              <a:rPr lang="en-GB" dirty="0"/>
              <a:t>Tactical planning is typically conducted by mid-level managers or department heads who are responsible for executing the day-to-day operations of the organization and ensuring that the strategic plan is being implemented effectively.</a:t>
            </a:r>
          </a:p>
          <a:p>
            <a:endParaRPr lang="en-GB" dirty="0"/>
          </a:p>
          <a:p>
            <a:r>
              <a:rPr lang="en-GB" dirty="0"/>
              <a:t>Overall, tactical planning is a critical component of the strategic planning process as it provides a roadmap for achieving the organization's goals and objectives in the short term. By aligning tactical plans with the larger strategic plan, organizations can ensure that they are making progress towards their long-term vision while also being responsive to the changing needs of the marketplace and the business environment.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42</a:t>
            </a:fld>
            <a:endParaRPr lang="en-GB"/>
          </a:p>
        </p:txBody>
      </p:sp>
    </p:spTree>
    <p:extLst>
      <p:ext uri="{BB962C8B-B14F-4D97-AF65-F5344CB8AC3E}">
        <p14:creationId xmlns:p14="http://schemas.microsoft.com/office/powerpoint/2010/main" val="3527410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Operational planning is a management process that focuses on day-to-day activities necessary to accomplish the objectives and strategies laid out in the tactical and strategic plans. Operational planning is necessary to ensure that the organization is functioning effectively and efficiently on a daily basis. It involves breaking down long-term goals into specific, measurable actions and targets that can be achieved in the short-term.</a:t>
            </a:r>
          </a:p>
          <a:p>
            <a:endParaRPr lang="en-GB" dirty="0"/>
          </a:p>
          <a:p>
            <a:r>
              <a:rPr lang="en-GB" dirty="0"/>
              <a:t>Operational planning can include activities such as scheduling, budgeting, resource allocation, and performance management. It often involves creating detailed plans for the specific tasks and activities that need to be completed by individuals or teams within the organization. These plans may be revised regularly to reflect changes in the organization's goals or the external environment.</a:t>
            </a:r>
          </a:p>
          <a:p>
            <a:endParaRPr lang="en-GB" dirty="0"/>
          </a:p>
          <a:p>
            <a:r>
              <a:rPr lang="en-GB" dirty="0"/>
              <a:t>For example, a retail store might develop an operational plan that outlines the activities required to meet sales targets, such as ordering inventory, staffing the sales floor, and implementing promotional activities. The operational plan would detail specific tasks and timelines for each activity, as well as the resources needed to accomplish them.</a:t>
            </a:r>
          </a:p>
          <a:p>
            <a:endParaRPr lang="en-GB" dirty="0"/>
          </a:p>
          <a:p>
            <a:r>
              <a:rPr lang="en-GB" dirty="0"/>
              <a:t>Similarly, a manufacturing company might develop an operational plan to ensure efficient production processes and timely delivery of products to customers. This might include scheduling production runs, managing inventory levels, and coordinating shipping and logistics.</a:t>
            </a:r>
          </a:p>
          <a:p>
            <a:endParaRPr lang="en-GB" dirty="0"/>
          </a:p>
          <a:p>
            <a:r>
              <a:rPr lang="en-GB" dirty="0"/>
              <a:t>The key features of operational planning include:</a:t>
            </a:r>
          </a:p>
          <a:p>
            <a:pPr marL="171450" indent="-171450">
              <a:buFont typeface="Arial" panose="020B0604020202020204" pitchFamily="34" charset="0"/>
              <a:buChar char="•"/>
            </a:pPr>
            <a:r>
              <a:rPr lang="en-GB" dirty="0"/>
              <a:t>Defining specific, measurable, achievable, relevant, and time-bound objectives</a:t>
            </a:r>
          </a:p>
          <a:p>
            <a:pPr marL="171450" indent="-171450">
              <a:buFont typeface="Arial" panose="020B0604020202020204" pitchFamily="34" charset="0"/>
              <a:buChar char="•"/>
            </a:pPr>
            <a:r>
              <a:rPr lang="en-GB" dirty="0"/>
              <a:t>Allocating resources and assigning tasks to specific individuals or teams</a:t>
            </a:r>
          </a:p>
          <a:p>
            <a:pPr marL="171450" indent="-171450">
              <a:buFont typeface="Arial" panose="020B0604020202020204" pitchFamily="34" charset="0"/>
              <a:buChar char="•"/>
            </a:pPr>
            <a:r>
              <a:rPr lang="en-GB" dirty="0"/>
              <a:t>Developing timelines and schedules for completing tasks and achieving objectives</a:t>
            </a:r>
          </a:p>
          <a:p>
            <a:pPr marL="171450" indent="-171450">
              <a:buFont typeface="Arial" panose="020B0604020202020204" pitchFamily="34" charset="0"/>
              <a:buChar char="•"/>
            </a:pPr>
            <a:r>
              <a:rPr lang="en-GB" dirty="0"/>
              <a:t>Monitoring progress and making adjustments as necessary to ensure that objectives are met on time and within budget.</a:t>
            </a:r>
          </a:p>
        </p:txBody>
      </p:sp>
      <p:sp>
        <p:nvSpPr>
          <p:cNvPr id="4" name="Slide Number Placeholder 3"/>
          <p:cNvSpPr>
            <a:spLocks noGrp="1"/>
          </p:cNvSpPr>
          <p:nvPr>
            <p:ph type="sldNum" sz="quarter" idx="5"/>
          </p:nvPr>
        </p:nvSpPr>
        <p:spPr/>
        <p:txBody>
          <a:bodyPr/>
          <a:lstStyle/>
          <a:p>
            <a:fld id="{CB540E06-0625-8A46-9812-778CB6014CAC}" type="slidenum">
              <a:rPr lang="en-GB" smtClean="0"/>
              <a:t>43</a:t>
            </a:fld>
            <a:endParaRPr lang="en-GB"/>
          </a:p>
        </p:txBody>
      </p:sp>
    </p:spTree>
    <p:extLst>
      <p:ext uri="{BB962C8B-B14F-4D97-AF65-F5344CB8AC3E}">
        <p14:creationId xmlns:p14="http://schemas.microsoft.com/office/powerpoint/2010/main" val="3786604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000000"/>
                </a:solidFill>
                <a:effectLst/>
                <a:latin typeface="Söhne"/>
              </a:rPr>
              <a:t>Some key characteristics of planning:</a:t>
            </a:r>
          </a:p>
          <a:p>
            <a:pPr marL="171450" indent="-171450" algn="l">
              <a:buFont typeface="Arial" panose="020B0604020202020204" pitchFamily="34" charset="0"/>
              <a:buChar char="•"/>
            </a:pPr>
            <a:r>
              <a:rPr lang="en-GB" b="0" i="0" u="none" strike="noStrike" dirty="0">
                <a:solidFill>
                  <a:srgbClr val="000000"/>
                </a:solidFill>
                <a:effectLst/>
                <a:latin typeface="Söhne"/>
              </a:rPr>
              <a:t>Priority management function: planning is considered a priority management function as it helps to establish the direction of the organization and ensure that resources are used efficiently to achieve desired results. This provides a foundation for other management functions such as organizing, leading, and controlling.</a:t>
            </a:r>
          </a:p>
          <a:p>
            <a:pPr marL="171450" indent="-171450" algn="l">
              <a:buFont typeface="Arial" panose="020B0604020202020204" pitchFamily="34" charset="0"/>
              <a:buChar char="•"/>
            </a:pPr>
            <a:r>
              <a:rPr lang="en-GB" b="0" i="0" u="none" strike="noStrike" dirty="0">
                <a:solidFill>
                  <a:srgbClr val="000000"/>
                </a:solidFill>
                <a:effectLst/>
                <a:latin typeface="Söhne"/>
              </a:rPr>
              <a:t>Goal-oriented: planning is goal-oriented and involves the identification of specific objectives and results that the organization wants to achieve. These goals can be short-term or long-term and help to create an action plan for the organization.</a:t>
            </a:r>
          </a:p>
          <a:p>
            <a:pPr marL="171450" indent="-171450" algn="l">
              <a:buFont typeface="Arial" panose="020B0604020202020204" pitchFamily="34" charset="0"/>
              <a:buChar char="•"/>
            </a:pPr>
            <a:r>
              <a:rPr lang="en-GB" b="0" i="0" u="none" strike="noStrike" dirty="0">
                <a:solidFill>
                  <a:srgbClr val="000000"/>
                </a:solidFill>
                <a:effectLst/>
                <a:latin typeface="Söhne"/>
              </a:rPr>
              <a:t>Required at all management levels: planning is required at all management levels, including top-level strategic planning, mid-level tactical planning, and lower-level operational planning. Each level of planning helps to support the goals and objectives of the level above it.</a:t>
            </a:r>
          </a:p>
          <a:p>
            <a:pPr marL="171450" indent="-171450" algn="l">
              <a:buFont typeface="Arial" panose="020B0604020202020204" pitchFamily="34" charset="0"/>
              <a:buChar char="•"/>
            </a:pPr>
            <a:r>
              <a:rPr lang="en-GB" b="0" i="0" u="none" strike="noStrike" dirty="0">
                <a:solidFill>
                  <a:srgbClr val="000000"/>
                </a:solidFill>
                <a:effectLst/>
                <a:latin typeface="Söhne"/>
              </a:rPr>
              <a:t>Continuous process: planning is a continuous process that needs to be regularly reviewed and adjusted as circumstances change. This helps to ensure that the organization continues to work towards its goals and objectives.</a:t>
            </a:r>
          </a:p>
          <a:p>
            <a:pPr marL="171450" indent="-171450" algn="l">
              <a:buFont typeface="Arial" panose="020B0604020202020204" pitchFamily="34" charset="0"/>
              <a:buChar char="•"/>
            </a:pPr>
            <a:r>
              <a:rPr lang="en-GB" b="0" i="0" u="none" strike="noStrike" dirty="0">
                <a:solidFill>
                  <a:srgbClr val="000000"/>
                </a:solidFill>
                <a:effectLst/>
                <a:latin typeface="Söhne"/>
              </a:rPr>
              <a:t>Intellectual activity: planning is an intellectual activity that involves critical thinking, analysis, and decision-making. It requires managers to assess the strengths and weaknesses of the organization, </a:t>
            </a:r>
            <a:r>
              <a:rPr lang="en-GB" b="0" i="0" u="none" strike="noStrike" dirty="0" err="1">
                <a:solidFill>
                  <a:srgbClr val="000000"/>
                </a:solidFill>
                <a:effectLst/>
                <a:latin typeface="Söhne"/>
              </a:rPr>
              <a:t>analyze</a:t>
            </a:r>
            <a:r>
              <a:rPr lang="en-GB" b="0" i="0" u="none" strike="noStrike" dirty="0">
                <a:solidFill>
                  <a:srgbClr val="000000"/>
                </a:solidFill>
                <a:effectLst/>
                <a:latin typeface="Söhne"/>
              </a:rPr>
              <a:t> the external environment, and evaluate potential risks and opportunities.</a:t>
            </a:r>
          </a:p>
          <a:p>
            <a:pPr marL="171450" indent="-171450" algn="l">
              <a:buFont typeface="Arial" panose="020B0604020202020204" pitchFamily="34" charset="0"/>
              <a:buChar char="•"/>
            </a:pPr>
            <a:r>
              <a:rPr lang="en-GB" b="0" i="0" u="none" strike="noStrike" dirty="0">
                <a:solidFill>
                  <a:srgbClr val="000000"/>
                </a:solidFill>
                <a:effectLst/>
                <a:latin typeface="Söhne"/>
              </a:rPr>
              <a:t>Future-oriented: planning involves looking ahead to anticipate future trends and opportunities. This is a necessary condition for the success and growth of the organization.</a:t>
            </a:r>
          </a:p>
          <a:p>
            <a:pPr marL="171450" indent="-171450" algn="l">
              <a:buFont typeface="Arial" panose="020B0604020202020204" pitchFamily="34" charset="0"/>
              <a:buChar char="•"/>
            </a:pPr>
            <a:r>
              <a:rPr lang="en-GB" b="0" i="0" u="none" strike="noStrike" dirty="0">
                <a:solidFill>
                  <a:srgbClr val="000000"/>
                </a:solidFill>
                <a:effectLst/>
                <a:latin typeface="Söhne"/>
              </a:rPr>
              <a:t>Decision-making: planning involves making decisions about what actions are necessary to achieve desired goals or results. These decisions can include resource allocation, prioritization of activities, and identification of potential risks, threats, and opportunities.</a:t>
            </a:r>
          </a:p>
        </p:txBody>
      </p:sp>
      <p:sp>
        <p:nvSpPr>
          <p:cNvPr id="4" name="Slide Number Placeholder 3"/>
          <p:cNvSpPr>
            <a:spLocks noGrp="1"/>
          </p:cNvSpPr>
          <p:nvPr>
            <p:ph type="sldNum" sz="quarter" idx="5"/>
          </p:nvPr>
        </p:nvSpPr>
        <p:spPr/>
        <p:txBody>
          <a:bodyPr/>
          <a:lstStyle/>
          <a:p>
            <a:fld id="{CB540E06-0625-8A46-9812-778CB6014CAC}" type="slidenum">
              <a:rPr lang="en-GB" smtClean="0"/>
              <a:t>4</a:t>
            </a:fld>
            <a:endParaRPr lang="en-GB"/>
          </a:p>
        </p:txBody>
      </p:sp>
    </p:spTree>
    <p:extLst>
      <p:ext uri="{BB962C8B-B14F-4D97-AF65-F5344CB8AC3E}">
        <p14:creationId xmlns:p14="http://schemas.microsoft.com/office/powerpoint/2010/main" val="3464566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45</a:t>
            </a:fld>
            <a:endParaRPr lang="en-GB"/>
          </a:p>
        </p:txBody>
      </p:sp>
    </p:spTree>
    <p:extLst>
      <p:ext uri="{BB962C8B-B14F-4D97-AF65-F5344CB8AC3E}">
        <p14:creationId xmlns:p14="http://schemas.microsoft.com/office/powerpoint/2010/main" val="3537449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Plans can differ based on a variety of characteristics. Different types of plans serve different purposes and are used in various situations depending on the specific needs of the organization or individual. Here is a list of criteria for classifying plans:</a:t>
            </a:r>
          </a:p>
          <a:p>
            <a:endParaRPr lang="en-GB" dirty="0"/>
          </a:p>
          <a:p>
            <a:pPr marL="228600" indent="-228600">
              <a:buFont typeface="+mj-lt"/>
              <a:buAutoNum type="arabicPeriod"/>
            </a:pPr>
            <a:r>
              <a:rPr lang="en-GB" dirty="0"/>
              <a:t>Nature: Strategic plan, tactical plan, operational plan, contingency plan, standing plan, and single-use plan.</a:t>
            </a:r>
          </a:p>
          <a:p>
            <a:pPr marL="228600" indent="-228600">
              <a:buFont typeface="+mj-lt"/>
              <a:buAutoNum type="arabicPeriod"/>
            </a:pPr>
            <a:r>
              <a:rPr lang="en-GB" dirty="0"/>
              <a:t>Objectives: Production plan, marketing plan, financial plan, and human resources plan.</a:t>
            </a:r>
          </a:p>
          <a:p>
            <a:pPr marL="228600" indent="-228600">
              <a:buFont typeface="+mj-lt"/>
              <a:buAutoNum type="arabicPeriod"/>
            </a:pPr>
            <a:r>
              <a:rPr lang="en-GB" dirty="0"/>
              <a:t>Time frame: Long-term plan, medium-term plan, and short-term plan.</a:t>
            </a:r>
          </a:p>
          <a:p>
            <a:pPr marL="228600" indent="-228600">
              <a:buFont typeface="+mj-lt"/>
              <a:buAutoNum type="arabicPeriod"/>
            </a:pPr>
            <a:r>
              <a:rPr lang="en-GB" dirty="0"/>
              <a:t>Formality: Informal plan and formal plan.</a:t>
            </a:r>
          </a:p>
          <a:p>
            <a:pPr marL="228600" indent="-228600">
              <a:buFont typeface="+mj-lt"/>
              <a:buAutoNum type="arabicPeriod"/>
            </a:pPr>
            <a:r>
              <a:rPr lang="en-GB" dirty="0"/>
              <a:t>Scope: Comprehensive plan and functional plan.</a:t>
            </a:r>
          </a:p>
          <a:p>
            <a:pPr marL="228600" indent="-228600">
              <a:buFont typeface="+mj-lt"/>
              <a:buAutoNum type="arabicPeriod"/>
            </a:pPr>
            <a:r>
              <a:rPr lang="en-GB" dirty="0"/>
              <a:t>Frequency of use: Standing plan and single-use plan.</a:t>
            </a:r>
          </a:p>
          <a:p>
            <a:pPr marL="228600" indent="-228600">
              <a:buFont typeface="+mj-lt"/>
              <a:buAutoNum type="arabicPeriod"/>
            </a:pPr>
            <a:r>
              <a:rPr lang="en-GB" dirty="0"/>
              <a:t>Flexibility: Rigid plan and flexible plan.</a:t>
            </a:r>
          </a:p>
          <a:p>
            <a:pPr marL="228600" indent="-228600">
              <a:buFont typeface="+mj-lt"/>
              <a:buAutoNum type="arabicPeriod"/>
            </a:pPr>
            <a:r>
              <a:rPr lang="en-GB" dirty="0"/>
              <a:t>Degree of detail: Specific plan and general plan.</a:t>
            </a:r>
          </a:p>
          <a:p>
            <a:pPr marL="228600" indent="-228600">
              <a:buFont typeface="+mj-lt"/>
              <a:buAutoNum type="arabicPeriod"/>
            </a:pPr>
            <a:r>
              <a:rPr lang="en-GB" dirty="0"/>
              <a:t>Level of management: Top-level plan, middle-level plan, and lower-level plan.</a:t>
            </a:r>
          </a:p>
          <a:p>
            <a:pPr marL="228600" indent="-228600">
              <a:buFont typeface="+mj-lt"/>
              <a:buAutoNum type="arabicPeriod"/>
            </a:pPr>
            <a:r>
              <a:rPr lang="en-GB" dirty="0"/>
              <a:t>Degree of integration: Consolidated plan and departmental plan.</a:t>
            </a:r>
          </a:p>
          <a:p>
            <a:pPr marL="0" indent="0">
              <a:buFont typeface="+mj-lt"/>
              <a:buNone/>
            </a:pPr>
            <a:r>
              <a:rPr lang="en-GB" dirty="0"/>
              <a:t>Etc.</a:t>
            </a:r>
          </a:p>
          <a:p>
            <a:pPr marL="0" indent="0">
              <a:buFont typeface="+mj-lt"/>
              <a:buNone/>
            </a:pPr>
            <a:endParaRPr lang="en-GB" dirty="0"/>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46</a:t>
            </a:fld>
            <a:endParaRPr lang="en-GB"/>
          </a:p>
        </p:txBody>
      </p:sp>
    </p:spTree>
    <p:extLst>
      <p:ext uri="{BB962C8B-B14F-4D97-AF65-F5344CB8AC3E}">
        <p14:creationId xmlns:p14="http://schemas.microsoft.com/office/powerpoint/2010/main" val="3523128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plan is a broad and comprehensive document that outlines a course of action for achieving a specific goal or objective. It includes various details such as the goals to be achieved, the resources needed, the timelines, the roles and responsibilities of team members, and the potential risks and challenges. A plan is a high-level strategic document that provides an overall direction for an organization or project.</a:t>
            </a:r>
          </a:p>
          <a:p>
            <a:endParaRPr lang="en-GB" dirty="0"/>
          </a:p>
          <a:p>
            <a:r>
              <a:rPr lang="en-GB" dirty="0"/>
              <a:t>On the other hand, a schedule is a detailed timeline that outlines specific tasks or activities that need to be completed in order to achieve the goals outlined in the plan. It breaks down the plan into smaller, more manageable components and assigns specific deadlines to each task. A schedule is a more detailed and tactical document that outlines the specific steps that need to be taken to achieve the goals outlined in the plan.</a:t>
            </a:r>
          </a:p>
          <a:p>
            <a:endParaRPr lang="en-GB" dirty="0"/>
          </a:p>
          <a:p>
            <a:r>
              <a:rPr lang="en-GB" dirty="0" err="1"/>
              <a:t>Overrall</a:t>
            </a:r>
            <a:r>
              <a:rPr lang="en-GB" dirty="0"/>
              <a:t>, a plan is the result of planning activities, and a schedule is a calendar plan.</a:t>
            </a:r>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47</a:t>
            </a:fld>
            <a:endParaRPr lang="en-GB"/>
          </a:p>
        </p:txBody>
      </p:sp>
    </p:spTree>
    <p:extLst>
      <p:ext uri="{BB962C8B-B14F-4D97-AF65-F5344CB8AC3E}">
        <p14:creationId xmlns:p14="http://schemas.microsoft.com/office/powerpoint/2010/main" val="1915610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hierarchy of plans refers to the different levels of plans within an organization, each of which serves a distinct purpose and guides decision-making at a different level. Generally, there are three main levels of plans in an organization: strategic plans, tactical plans, and operational plans.</a:t>
            </a:r>
          </a:p>
          <a:p>
            <a:endParaRPr lang="en-GB" dirty="0"/>
          </a:p>
          <a:p>
            <a:r>
              <a:rPr lang="en-GB" dirty="0"/>
              <a:t>At the highest level, strategic plans are developed to guide the long-term direction and goals of an organization. These plans typically cover a period of three to five years and are focused on achieving the overall mission and vision of the organization. Strategic plans consider external factors such as market trends, competition, and technological advancements, as well as internal factors such as organizational strengths and weaknesses. Examples of strategic plans include business plans, corporate plans, and vision and mission statements.</a:t>
            </a:r>
          </a:p>
          <a:p>
            <a:endParaRPr lang="en-GB" dirty="0"/>
          </a:p>
          <a:p>
            <a:r>
              <a:rPr lang="en-GB" dirty="0"/>
              <a:t>At the middle level, tactical plans are developed to support the strategic plans and guide decision-making at the departmental or functional level. These plans cover a shorter time horizon, typically one to three years, and are focused on specific actions and initiatives to achieve the strategic objectives. Tactical plans consider the resources, capabilities, and constraints of the organization and are designed to address specific issues or opportunities. Examples of tactical plans include marketing plans, production plans, and departmental plans.</a:t>
            </a:r>
          </a:p>
          <a:p>
            <a:endParaRPr lang="en-GB" dirty="0"/>
          </a:p>
          <a:p>
            <a:r>
              <a:rPr lang="en-GB" dirty="0"/>
              <a:t>At the lowest level, operational plans are developed to guide the day-to-day activities of the organization. These plans are typically short-term, covering a period of weeks or months, and are focused on the specific tasks and actions required to implement the tactical plans. Operational plans are highly detailed and provide specific instructions and guidelines for employees to follow. Examples of operational plans include work schedules, production schedules, and task lists.</a:t>
            </a:r>
          </a:p>
          <a:p>
            <a:endParaRPr lang="en-GB" dirty="0"/>
          </a:p>
          <a:p>
            <a:r>
              <a:rPr lang="en-GB" dirty="0"/>
              <a:t>The hierarchy of plans and the hierarchy of goals are separate but interdependent concepts. The hierarchy of plans refers to the different levels of planning within an organization, from strategic to operational. The hierarchy of goals refers to the way goals are organized and prioritized based on their level of importance and their relationship to other goals.</a:t>
            </a:r>
          </a:p>
          <a:p>
            <a:endParaRPr lang="en-GB" dirty="0"/>
          </a:p>
          <a:p>
            <a:r>
              <a:rPr lang="en-GB" dirty="0"/>
              <a:t>In order to achieve strategic goals, an organization must first achieve its operational goals. This is because operational goals are the specific, measurable targets that support the broader strategic goals. For example, a strategic goal might be to increase revenue by 20% over the next three years. The operational goals that support this objective might include increasing sales by 10% in the first year, improving customer retention by 15%, and reducing expenses by 5%.</a:t>
            </a:r>
          </a:p>
          <a:p>
            <a:endParaRPr lang="en-GB" dirty="0"/>
          </a:p>
          <a:p>
            <a:r>
              <a:rPr lang="en-GB" dirty="0"/>
              <a:t>In order to prioritize goals within this hierarchy, an organization must determine which goals are most critical to achieving the broader strategic objectives. This may involve evaluating the relative importance of different goals, as well as considering their feasibility and the resources required to achieve them. By prioritizing goals in this way, an organization can ensure that its efforts are focused on the most important objectives and that it is making progress towards its strategic goals.</a:t>
            </a:r>
          </a:p>
        </p:txBody>
      </p:sp>
      <p:sp>
        <p:nvSpPr>
          <p:cNvPr id="4" name="Slide Number Placeholder 3"/>
          <p:cNvSpPr>
            <a:spLocks noGrp="1"/>
          </p:cNvSpPr>
          <p:nvPr>
            <p:ph type="sldNum" sz="quarter" idx="5"/>
          </p:nvPr>
        </p:nvSpPr>
        <p:spPr/>
        <p:txBody>
          <a:bodyPr/>
          <a:lstStyle/>
          <a:p>
            <a:fld id="{CB540E06-0625-8A46-9812-778CB6014CAC}" type="slidenum">
              <a:rPr lang="en-GB" smtClean="0"/>
              <a:t>48</a:t>
            </a:fld>
            <a:endParaRPr lang="en-GB"/>
          </a:p>
        </p:txBody>
      </p:sp>
    </p:spTree>
    <p:extLst>
      <p:ext uri="{BB962C8B-B14F-4D97-AF65-F5344CB8AC3E}">
        <p14:creationId xmlns:p14="http://schemas.microsoft.com/office/powerpoint/2010/main" val="1385009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Tactical and operational plans are critical components of any successful organization. They provide a roadmap for achieving specific objectives and goals. The process of creating these plans involves several stages and the use of various methods and information.</a:t>
            </a:r>
          </a:p>
          <a:p>
            <a:endParaRPr lang="en-GB" dirty="0"/>
          </a:p>
          <a:p>
            <a:r>
              <a:rPr lang="en-GB" dirty="0"/>
              <a:t>The typical stages of the plan development process include the collection of information, analysis, optimization, and application. During the information collection stage, data is gathered to identify what needs to be done, how much is needed, where it needs to be done, who will perform the tasks, when they will be performed, what resources are required, and what the desired result should be.</a:t>
            </a:r>
          </a:p>
          <a:p>
            <a:endParaRPr lang="en-GB" dirty="0"/>
          </a:p>
          <a:p>
            <a:r>
              <a:rPr lang="en-GB" dirty="0"/>
              <a:t>Once the information is collected, the analysis stage begins. This involves examining the information to identify patterns, trends, and potential roadblocks to success. During the optimization stage, adjustments are made to the plan to ensure that it is as effective and efficient as possible. This may involve reallocating resources, adjusting timelines, or redefining specific goals.</a:t>
            </a:r>
          </a:p>
          <a:p>
            <a:endParaRPr lang="en-GB" dirty="0"/>
          </a:p>
          <a:p>
            <a:r>
              <a:rPr lang="en-GB" dirty="0"/>
              <a:t>After optimization, the plan is ready for application. This involves putting the plan into action and monitoring progress towards the desired result. Regular evaluation and adjustments may be necessary to ensure that the plan remains effective and aligned with changing circumstances.</a:t>
            </a:r>
          </a:p>
          <a:p>
            <a:endParaRPr lang="en-GB" dirty="0"/>
          </a:p>
          <a:p>
            <a:r>
              <a:rPr lang="en-GB" dirty="0"/>
              <a:t>A variety of methods are used to develop tactical and operational plans. These include the compilation of tables, text descriptions, Gantt charts, and critical path analysis. Gantt charts and critical path analysis are particularly useful for scheduling and resource allocation. A Gantt chart displays the timeline of the project, including milestones and dependencies. Critical path analysis identifies the most critical tasks in the project and helps to ensure that resources are allocated appropriately.</a:t>
            </a:r>
          </a:p>
          <a:p>
            <a:endParaRPr lang="en-GB" dirty="0"/>
          </a:p>
          <a:p>
            <a:r>
              <a:rPr lang="en-GB" dirty="0"/>
              <a:t>In summary, creating tactical and operational plans is a detailed process that involves collecting and </a:t>
            </a:r>
            <a:r>
              <a:rPr lang="en-GB" dirty="0" err="1"/>
              <a:t>analyzing</a:t>
            </a:r>
            <a:r>
              <a:rPr lang="en-GB" dirty="0"/>
              <a:t> information, optimizing the plan, and putting it into action. The use of various methods and information is necessary to ensure that the plan is effective and aligned with the organization's objectives and goals.</a:t>
            </a:r>
          </a:p>
        </p:txBody>
      </p:sp>
      <p:sp>
        <p:nvSpPr>
          <p:cNvPr id="4" name="Slide Number Placeholder 3"/>
          <p:cNvSpPr>
            <a:spLocks noGrp="1"/>
          </p:cNvSpPr>
          <p:nvPr>
            <p:ph type="sldNum" sz="quarter" idx="5"/>
          </p:nvPr>
        </p:nvSpPr>
        <p:spPr/>
        <p:txBody>
          <a:bodyPr/>
          <a:lstStyle/>
          <a:p>
            <a:fld id="{CB540E06-0625-8A46-9812-778CB6014CAC}" type="slidenum">
              <a:rPr lang="en-GB" smtClean="0"/>
              <a:t>49</a:t>
            </a:fld>
            <a:endParaRPr lang="en-GB"/>
          </a:p>
        </p:txBody>
      </p:sp>
    </p:spTree>
    <p:extLst>
      <p:ext uri="{BB962C8B-B14F-4D97-AF65-F5344CB8AC3E}">
        <p14:creationId xmlns:p14="http://schemas.microsoft.com/office/powerpoint/2010/main" val="2431561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Compilation of tables is a common method used to create a plan, particularly in operational planning. Tables are an effective way to present data in a structured and organized manner, making it easy to read and understand. Typically, tables are used to list the various tasks that need to be completed, along with relevant information about each task.</a:t>
            </a:r>
          </a:p>
          <a:p>
            <a:endParaRPr lang="en-GB" dirty="0"/>
          </a:p>
          <a:p>
            <a:r>
              <a:rPr lang="en-GB" dirty="0"/>
              <a:t>For example, a production plan may include a table that lists the various products that need to be manufactured, the quantity of each product, the resources required, and the deadlines for completion. This allows the production team to quickly and easily see what needs to be done, when it needs to be done, and what resources are required.</a:t>
            </a:r>
          </a:p>
          <a:p>
            <a:endParaRPr lang="en-GB" dirty="0"/>
          </a:p>
          <a:p>
            <a:r>
              <a:rPr lang="en-GB" dirty="0"/>
              <a:t>Tables can also be used to track progress and monitor performance. By updating the table with actual results, the team can quickly see if they are on track to meet their goals or if adjustments need to be made to the plan.</a:t>
            </a:r>
          </a:p>
          <a:p>
            <a:endParaRPr lang="en-GB" dirty="0"/>
          </a:p>
          <a:p>
            <a:r>
              <a:rPr lang="en-GB" dirty="0"/>
              <a:t>Overall, tables are an effective tool for planning because they provide a clear and concise way to present information, making it easier to create a plan and monitor progress.</a:t>
            </a:r>
          </a:p>
        </p:txBody>
      </p:sp>
      <p:sp>
        <p:nvSpPr>
          <p:cNvPr id="4" name="Slide Number Placeholder 3"/>
          <p:cNvSpPr>
            <a:spLocks noGrp="1"/>
          </p:cNvSpPr>
          <p:nvPr>
            <p:ph type="sldNum" sz="quarter" idx="5"/>
          </p:nvPr>
        </p:nvSpPr>
        <p:spPr/>
        <p:txBody>
          <a:bodyPr/>
          <a:lstStyle/>
          <a:p>
            <a:fld id="{CB540E06-0625-8A46-9812-778CB6014CAC}" type="slidenum">
              <a:rPr lang="en-GB" smtClean="0"/>
              <a:t>50</a:t>
            </a:fld>
            <a:endParaRPr lang="en-GB"/>
          </a:p>
        </p:txBody>
      </p:sp>
    </p:spTree>
    <p:extLst>
      <p:ext uri="{BB962C8B-B14F-4D97-AF65-F5344CB8AC3E}">
        <p14:creationId xmlns:p14="http://schemas.microsoft.com/office/powerpoint/2010/main" val="217548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Gantt Chart is a graphical representation of a project schedule that shows the planned start and end dates of project activities or tasks. It is a useful tool for project managers to plan and track the progress of a project.</a:t>
            </a:r>
          </a:p>
          <a:p>
            <a:endParaRPr lang="en-GB" dirty="0"/>
          </a:p>
          <a:p>
            <a:r>
              <a:rPr lang="en-GB" dirty="0"/>
              <a:t>To create a Gantt Chart, the project manager lists all the tasks that need to be completed for the project and estimates the time needed to complete each task. The tasks are then entered into a chart with a horizontal axis representing time and a vertical axis representing the tasks.</a:t>
            </a:r>
          </a:p>
          <a:p>
            <a:endParaRPr lang="en-GB" dirty="0"/>
          </a:p>
          <a:p>
            <a:r>
              <a:rPr lang="en-GB" dirty="0"/>
              <a:t>Each task is represented by a horizontal bar on the chart that spans the duration of the task. The bar begins at the planned start date of the task and ends at the planned completion date. The length of the bar indicates the duration of the task.</a:t>
            </a:r>
          </a:p>
          <a:p>
            <a:endParaRPr lang="en-GB" dirty="0"/>
          </a:p>
          <a:p>
            <a:r>
              <a:rPr lang="en-GB" dirty="0"/>
              <a:t>The Gantt Chart allows the project manager to see how long each task will take and the dependencies between tasks. Dependencies can be indicated by linking the bars of dependent tasks. This enables the project manager to identify any potential delays or issues that could affect the project timeline.</a:t>
            </a:r>
          </a:p>
          <a:p>
            <a:endParaRPr lang="en-GB" dirty="0"/>
          </a:p>
          <a:p>
            <a:r>
              <a:rPr lang="en-GB" dirty="0"/>
              <a:t>The Gantt Chart is a popular method for creating project plans as it provides a visual representation of the project schedule that is easy to understand and communicate to stakeholders. The chart can be updated as the project progresses to track the actual start and end dates of each task and adjust the schedule as necessary.</a:t>
            </a:r>
          </a:p>
        </p:txBody>
      </p:sp>
      <p:sp>
        <p:nvSpPr>
          <p:cNvPr id="4" name="Slide Number Placeholder 3"/>
          <p:cNvSpPr>
            <a:spLocks noGrp="1"/>
          </p:cNvSpPr>
          <p:nvPr>
            <p:ph type="sldNum" sz="quarter" idx="5"/>
          </p:nvPr>
        </p:nvSpPr>
        <p:spPr/>
        <p:txBody>
          <a:bodyPr/>
          <a:lstStyle/>
          <a:p>
            <a:fld id="{CB540E06-0625-8A46-9812-778CB6014CAC}" type="slidenum">
              <a:rPr lang="en-GB" smtClean="0"/>
              <a:t>51</a:t>
            </a:fld>
            <a:endParaRPr lang="en-GB"/>
          </a:p>
        </p:txBody>
      </p:sp>
    </p:spTree>
    <p:extLst>
      <p:ext uri="{BB962C8B-B14F-4D97-AF65-F5344CB8AC3E}">
        <p14:creationId xmlns:p14="http://schemas.microsoft.com/office/powerpoint/2010/main" val="2739301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critical path analysis (CPA) method is a project management technique used to identify the longest path of planned activities in a project and determine the minimum time required to complete the project. The method involves identifying all the tasks involved in a project, estimating their duration, and establishing their sequence of execution.</a:t>
            </a:r>
          </a:p>
          <a:p>
            <a:endParaRPr lang="en-GB" dirty="0"/>
          </a:p>
          <a:p>
            <a:r>
              <a:rPr lang="en-GB" dirty="0"/>
              <a:t>To create a plan using the CPA method, the following steps are typically taken:</a:t>
            </a:r>
          </a:p>
          <a:p>
            <a:pPr marL="228600" indent="-228600">
              <a:buFont typeface="+mj-lt"/>
              <a:buAutoNum type="arabicPeriod"/>
            </a:pPr>
            <a:r>
              <a:rPr lang="en-GB" dirty="0"/>
              <a:t>Identify all the tasks involved in the project and list them in a table.</a:t>
            </a:r>
          </a:p>
          <a:p>
            <a:pPr marL="228600" indent="-228600">
              <a:buFont typeface="+mj-lt"/>
              <a:buAutoNum type="arabicPeriod"/>
            </a:pPr>
            <a:r>
              <a:rPr lang="en-GB" dirty="0"/>
              <a:t>Determine the duration of each task.</a:t>
            </a:r>
          </a:p>
          <a:p>
            <a:pPr marL="228600" indent="-228600">
              <a:buFont typeface="+mj-lt"/>
              <a:buAutoNum type="arabicPeriod"/>
            </a:pPr>
            <a:r>
              <a:rPr lang="en-GB" dirty="0"/>
              <a:t>Determine the dependencies between the tasks, i.e., which tasks must be completed before others can start.</a:t>
            </a:r>
          </a:p>
          <a:p>
            <a:pPr marL="228600" indent="-228600">
              <a:buFont typeface="+mj-lt"/>
              <a:buAutoNum type="arabicPeriod"/>
            </a:pPr>
            <a:r>
              <a:rPr lang="en-GB" dirty="0"/>
              <a:t>Construct a network diagram showing the tasks and their dependencies.</a:t>
            </a:r>
          </a:p>
          <a:p>
            <a:pPr marL="228600" indent="-228600">
              <a:buFont typeface="+mj-lt"/>
              <a:buAutoNum type="arabicPeriod"/>
            </a:pPr>
            <a:r>
              <a:rPr lang="en-GB" dirty="0"/>
              <a:t>Identify the critical path, which is the sequence of tasks that take the longest time to complete and, therefore, determines the overall project duration.</a:t>
            </a:r>
          </a:p>
          <a:p>
            <a:pPr marL="228600" indent="-228600">
              <a:buFont typeface="+mj-lt"/>
              <a:buAutoNum type="arabicPeriod"/>
            </a:pPr>
            <a:r>
              <a:rPr lang="en-GB" dirty="0"/>
              <a:t>Determine the earliest start time and earliest finish time for each task.</a:t>
            </a:r>
          </a:p>
          <a:p>
            <a:pPr marL="228600" indent="-228600">
              <a:buFont typeface="+mj-lt"/>
              <a:buAutoNum type="arabicPeriod"/>
            </a:pPr>
            <a:r>
              <a:rPr lang="en-GB" dirty="0"/>
              <a:t>Determine the latest start time and latest finish time for each task.</a:t>
            </a:r>
          </a:p>
          <a:p>
            <a:pPr marL="228600" indent="-228600">
              <a:buFont typeface="+mj-lt"/>
              <a:buAutoNum type="arabicPeriod"/>
            </a:pPr>
            <a:r>
              <a:rPr lang="en-GB" dirty="0"/>
              <a:t>Calculate the float or slack time for each task, which is the amount of time by which a task's start or finish can be delayed without delaying the overall project.</a:t>
            </a:r>
          </a:p>
          <a:p>
            <a:pPr marL="228600" indent="-228600">
              <a:buFont typeface="+mj-lt"/>
              <a:buAutoNum type="arabicPeriod"/>
            </a:pPr>
            <a:r>
              <a:rPr lang="en-GB" dirty="0"/>
              <a:t>Use the information gathered in the previous steps to create a schedule that shows the start and end dates for each task and the overall project duration.</a:t>
            </a:r>
          </a:p>
          <a:p>
            <a:endParaRPr lang="en-GB" dirty="0"/>
          </a:p>
          <a:p>
            <a:r>
              <a:rPr lang="en-GB" dirty="0"/>
              <a:t>The CPA method helps project managers to identify the critical tasks in a project, which enables them to allocate resources and manage the project more effectively. It also helps to identify potential bottlenecks and allows project managers to focus on those tasks that are critical to the project's success.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52</a:t>
            </a:fld>
            <a:endParaRPr lang="en-GB"/>
          </a:p>
        </p:txBody>
      </p:sp>
    </p:spTree>
    <p:extLst>
      <p:ext uri="{BB962C8B-B14F-4D97-AF65-F5344CB8AC3E}">
        <p14:creationId xmlns:p14="http://schemas.microsoft.com/office/powerpoint/2010/main" val="4081213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374151"/>
                </a:solidFill>
                <a:effectLst/>
                <a:latin typeface="Söhne"/>
              </a:rPr>
              <a:t>It is common for plans to deviate significantly from their initial form after implementation. This is understandable as planning is a continuous process. The question then arises: what constitutes a good plan?</a:t>
            </a:r>
          </a:p>
          <a:p>
            <a:endParaRPr lang="en-GB" b="0" i="0" u="none" strike="noStrike" dirty="0">
              <a:solidFill>
                <a:srgbClr val="343541"/>
              </a:solidFill>
              <a:effectLst/>
              <a:latin typeface="Söhne"/>
            </a:endParaRPr>
          </a:p>
          <a:p>
            <a:r>
              <a:rPr lang="en-GB" dirty="0"/>
              <a:t>A good plan is one that serves as a useful guide for achieving the desired goals and objectives, while also allowing for flexibility and adaptation to changing circumstances. It should be based on a thorough understanding of the situation and the available resources, as well as realistic assumptions about the future.</a:t>
            </a:r>
          </a:p>
          <a:p>
            <a:endParaRPr lang="en-GB" dirty="0"/>
          </a:p>
          <a:p>
            <a:r>
              <a:rPr lang="en-GB" dirty="0"/>
              <a:t>A good plan should also be well-organized, clear, and easily understood by all stakeholders involved in its implementation. It should specify the tasks to be performed, the resources required, the timelines involved, and the expected outcomes.</a:t>
            </a:r>
          </a:p>
          <a:p>
            <a:endParaRPr lang="en-GB" dirty="0"/>
          </a:p>
          <a:p>
            <a:r>
              <a:rPr lang="en-GB" dirty="0"/>
              <a:t>However, as you noted, it is important to recognize that plans are not set in stone and are subject to change based on unforeseen circumstances, new information, and shifting priorities. A good plan should be flexible enough to accommodate these changes and allow for ongoing monitoring and adjustment as needed.</a:t>
            </a:r>
          </a:p>
          <a:p>
            <a:endParaRPr lang="en-GB" dirty="0"/>
          </a:p>
          <a:p>
            <a:r>
              <a:rPr lang="en-GB" dirty="0"/>
              <a:t>Ultimately, the success of a plan is not determined solely by how closely it aligns with the original vision, but rather by how well it enables the organization to adapt and respond to changing circumstances in a way that achieves its goals and objectives.</a:t>
            </a:r>
          </a:p>
        </p:txBody>
      </p:sp>
      <p:sp>
        <p:nvSpPr>
          <p:cNvPr id="4" name="Slide Number Placeholder 3"/>
          <p:cNvSpPr>
            <a:spLocks noGrp="1"/>
          </p:cNvSpPr>
          <p:nvPr>
            <p:ph type="sldNum" sz="quarter" idx="5"/>
          </p:nvPr>
        </p:nvSpPr>
        <p:spPr/>
        <p:txBody>
          <a:bodyPr/>
          <a:lstStyle/>
          <a:p>
            <a:fld id="{CB540E06-0625-8A46-9812-778CB6014CAC}" type="slidenum">
              <a:rPr lang="en-GB" smtClean="0"/>
              <a:t>53</a:t>
            </a:fld>
            <a:endParaRPr lang="en-GB"/>
          </a:p>
        </p:txBody>
      </p:sp>
    </p:spTree>
    <p:extLst>
      <p:ext uri="{BB962C8B-B14F-4D97-AF65-F5344CB8AC3E}">
        <p14:creationId xmlns:p14="http://schemas.microsoft.com/office/powerpoint/2010/main" val="275916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5</a:t>
            </a:fld>
            <a:endParaRPr lang="en-GB"/>
          </a:p>
        </p:txBody>
      </p:sp>
    </p:spTree>
    <p:extLst>
      <p:ext uri="{BB962C8B-B14F-4D97-AF65-F5344CB8AC3E}">
        <p14:creationId xmlns:p14="http://schemas.microsoft.com/office/powerpoint/2010/main" val="1989284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Here are some examples of planning objects in different areas of an organization:</a:t>
            </a:r>
          </a:p>
          <a:p>
            <a:endParaRPr lang="en-GB" noProof="0" dirty="0"/>
          </a:p>
          <a:p>
            <a:r>
              <a:rPr lang="en-GB" noProof="0" dirty="0"/>
              <a:t>Financial planning objects:</a:t>
            </a:r>
          </a:p>
          <a:p>
            <a:pPr marL="171450" indent="-171450">
              <a:buFont typeface="Arial" panose="020B0604020202020204" pitchFamily="34" charset="0"/>
              <a:buChar char="•"/>
            </a:pPr>
            <a:r>
              <a:rPr lang="en-GB" noProof="0" dirty="0"/>
              <a:t>Sales revenue targets</a:t>
            </a:r>
          </a:p>
          <a:p>
            <a:pPr marL="171450" indent="-171450">
              <a:buFont typeface="Arial" panose="020B0604020202020204" pitchFamily="34" charset="0"/>
              <a:buChar char="•"/>
            </a:pPr>
            <a:r>
              <a:rPr lang="en-GB" noProof="0" dirty="0"/>
              <a:t>Profit margins</a:t>
            </a:r>
          </a:p>
          <a:p>
            <a:pPr marL="171450" indent="-171450">
              <a:buFont typeface="Arial" panose="020B0604020202020204" pitchFamily="34" charset="0"/>
              <a:buChar char="•"/>
            </a:pPr>
            <a:r>
              <a:rPr lang="en-GB" noProof="0" dirty="0"/>
              <a:t>Budgets for specific departments or projects</a:t>
            </a:r>
          </a:p>
          <a:p>
            <a:pPr marL="171450" indent="-171450">
              <a:buFont typeface="Arial" panose="020B0604020202020204" pitchFamily="34" charset="0"/>
              <a:buChar char="•"/>
            </a:pPr>
            <a:r>
              <a:rPr lang="en-GB" noProof="0" dirty="0"/>
              <a:t>Cash flow projections</a:t>
            </a:r>
          </a:p>
          <a:p>
            <a:pPr marL="171450" indent="-171450">
              <a:buFont typeface="Arial" panose="020B0604020202020204" pitchFamily="34" charset="0"/>
              <a:buChar char="•"/>
            </a:pPr>
            <a:r>
              <a:rPr lang="en-GB" noProof="0" dirty="0"/>
              <a:t>Capital investment plans</a:t>
            </a:r>
          </a:p>
          <a:p>
            <a:endParaRPr lang="en-GB" noProof="0" dirty="0"/>
          </a:p>
          <a:p>
            <a:r>
              <a:rPr lang="en-GB" noProof="0" dirty="0"/>
              <a:t>Marketing planning objects:</a:t>
            </a:r>
          </a:p>
          <a:p>
            <a:pPr marL="171450" indent="-171450">
              <a:buFont typeface="Arial" panose="020B0604020202020204" pitchFamily="34" charset="0"/>
              <a:buChar char="•"/>
            </a:pPr>
            <a:r>
              <a:rPr lang="en-GB" noProof="0" dirty="0"/>
              <a:t>Marketing budgets</a:t>
            </a:r>
          </a:p>
          <a:p>
            <a:pPr marL="171450" indent="-171450">
              <a:buFont typeface="Arial" panose="020B0604020202020204" pitchFamily="34" charset="0"/>
              <a:buChar char="•"/>
            </a:pPr>
            <a:r>
              <a:rPr lang="en-GB" noProof="0" dirty="0"/>
              <a:t>Target market segmentation and positioning</a:t>
            </a:r>
          </a:p>
          <a:p>
            <a:pPr marL="171450" indent="-171450">
              <a:buFont typeface="Arial" panose="020B0604020202020204" pitchFamily="34" charset="0"/>
              <a:buChar char="•"/>
            </a:pPr>
            <a:r>
              <a:rPr lang="en-GB" noProof="0" dirty="0"/>
              <a:t>Product or service launch plans</a:t>
            </a:r>
          </a:p>
          <a:p>
            <a:pPr marL="171450" indent="-171450">
              <a:buFont typeface="Arial" panose="020B0604020202020204" pitchFamily="34" charset="0"/>
              <a:buChar char="•"/>
            </a:pPr>
            <a:r>
              <a:rPr lang="en-GB" noProof="0" dirty="0"/>
              <a:t>Promotional campaigns</a:t>
            </a:r>
          </a:p>
          <a:p>
            <a:pPr marL="171450" indent="-171450">
              <a:buFont typeface="Arial" panose="020B0604020202020204" pitchFamily="34" charset="0"/>
              <a:buChar char="•"/>
            </a:pPr>
            <a:r>
              <a:rPr lang="en-GB" noProof="0" dirty="0"/>
              <a:t>Digital marketing strategies</a:t>
            </a:r>
          </a:p>
          <a:p>
            <a:endParaRPr lang="en-GB" noProof="0" dirty="0"/>
          </a:p>
          <a:p>
            <a:r>
              <a:rPr lang="en-GB" noProof="0" dirty="0"/>
              <a:t>Human resource planning objects:</a:t>
            </a:r>
          </a:p>
          <a:p>
            <a:pPr marL="171450" indent="-171450">
              <a:buFont typeface="Arial" panose="020B0604020202020204" pitchFamily="34" charset="0"/>
              <a:buChar char="•"/>
            </a:pPr>
            <a:r>
              <a:rPr lang="en-GB" noProof="0" dirty="0"/>
              <a:t>Staffing plans</a:t>
            </a:r>
          </a:p>
          <a:p>
            <a:pPr marL="171450" indent="-171450">
              <a:buFont typeface="Arial" panose="020B0604020202020204" pitchFamily="34" charset="0"/>
              <a:buChar char="•"/>
            </a:pPr>
            <a:r>
              <a:rPr lang="en-GB" noProof="0" dirty="0"/>
              <a:t>Employee training and development programs</a:t>
            </a:r>
          </a:p>
          <a:p>
            <a:pPr marL="171450" indent="-171450">
              <a:buFont typeface="Arial" panose="020B0604020202020204" pitchFamily="34" charset="0"/>
              <a:buChar char="•"/>
            </a:pPr>
            <a:r>
              <a:rPr lang="en-GB" noProof="0" dirty="0"/>
              <a:t>Succession plans</a:t>
            </a:r>
          </a:p>
          <a:p>
            <a:pPr marL="171450" indent="-171450">
              <a:buFont typeface="Arial" panose="020B0604020202020204" pitchFamily="34" charset="0"/>
              <a:buChar char="•"/>
            </a:pPr>
            <a:r>
              <a:rPr lang="en-GB" noProof="0" dirty="0"/>
              <a:t>Performance management processes</a:t>
            </a:r>
          </a:p>
          <a:p>
            <a:pPr marL="171450" indent="-171450">
              <a:buFont typeface="Arial" panose="020B0604020202020204" pitchFamily="34" charset="0"/>
              <a:buChar char="•"/>
            </a:pPr>
            <a:r>
              <a:rPr lang="en-GB" noProof="0" dirty="0"/>
              <a:t>Employee engagement initiatives</a:t>
            </a:r>
          </a:p>
          <a:p>
            <a:endParaRPr lang="en-GB" noProof="0" dirty="0"/>
          </a:p>
          <a:p>
            <a:r>
              <a:rPr lang="en-GB" noProof="0" dirty="0"/>
              <a:t>Production planning objects:</a:t>
            </a:r>
          </a:p>
          <a:p>
            <a:pPr marL="171450" indent="-171450">
              <a:buFont typeface="Arial" panose="020B0604020202020204" pitchFamily="34" charset="0"/>
              <a:buChar char="•"/>
            </a:pPr>
            <a:r>
              <a:rPr lang="en-GB" noProof="0" dirty="0"/>
              <a:t>Production schedules</a:t>
            </a:r>
          </a:p>
          <a:p>
            <a:pPr marL="171450" indent="-171450">
              <a:buFont typeface="Arial" panose="020B0604020202020204" pitchFamily="34" charset="0"/>
              <a:buChar char="•"/>
            </a:pPr>
            <a:r>
              <a:rPr lang="en-GB" noProof="0" dirty="0"/>
              <a:t>Inventory management plans</a:t>
            </a:r>
          </a:p>
          <a:p>
            <a:pPr marL="171450" indent="-171450">
              <a:buFont typeface="Arial" panose="020B0604020202020204" pitchFamily="34" charset="0"/>
              <a:buChar char="•"/>
            </a:pPr>
            <a:r>
              <a:rPr lang="en-GB" noProof="0" dirty="0"/>
              <a:t>Quality control processes</a:t>
            </a:r>
          </a:p>
          <a:p>
            <a:pPr marL="171450" indent="-171450">
              <a:buFont typeface="Arial" panose="020B0604020202020204" pitchFamily="34" charset="0"/>
              <a:buChar char="•"/>
            </a:pPr>
            <a:r>
              <a:rPr lang="en-GB" noProof="0" dirty="0"/>
              <a:t>Equipment maintenance schedules</a:t>
            </a:r>
          </a:p>
          <a:p>
            <a:pPr marL="171450" indent="-171450">
              <a:buFont typeface="Arial" panose="020B0604020202020204" pitchFamily="34" charset="0"/>
              <a:buChar char="•"/>
            </a:pPr>
            <a:r>
              <a:rPr lang="en-GB" noProof="0" dirty="0"/>
              <a:t>Lean manufacturing initiatives</a:t>
            </a:r>
          </a:p>
          <a:p>
            <a:endParaRPr lang="en-GB" noProof="0" dirty="0"/>
          </a:p>
          <a:p>
            <a:r>
              <a:rPr lang="en-GB" noProof="0" dirty="0"/>
              <a:t>Project management planning objects:</a:t>
            </a:r>
          </a:p>
          <a:p>
            <a:pPr marL="171450" indent="-171450">
              <a:buFont typeface="Arial" panose="020B0604020202020204" pitchFamily="34" charset="0"/>
              <a:buChar char="•"/>
            </a:pPr>
            <a:r>
              <a:rPr lang="en-GB" noProof="0" dirty="0"/>
              <a:t>Project timelines and milestones</a:t>
            </a:r>
          </a:p>
          <a:p>
            <a:pPr marL="171450" indent="-171450">
              <a:buFont typeface="Arial" panose="020B0604020202020204" pitchFamily="34" charset="0"/>
              <a:buChar char="•"/>
            </a:pPr>
            <a:r>
              <a:rPr lang="en-GB" noProof="0" dirty="0"/>
              <a:t>Resource allocation plans</a:t>
            </a:r>
          </a:p>
          <a:p>
            <a:pPr marL="171450" indent="-171450">
              <a:buFont typeface="Arial" panose="020B0604020202020204" pitchFamily="34" charset="0"/>
              <a:buChar char="•"/>
            </a:pPr>
            <a:r>
              <a:rPr lang="en-GB" noProof="0" dirty="0"/>
              <a:t>Risk management strategies</a:t>
            </a:r>
          </a:p>
          <a:p>
            <a:pPr marL="171450" indent="-171450">
              <a:buFont typeface="Arial" panose="020B0604020202020204" pitchFamily="34" charset="0"/>
              <a:buChar char="•"/>
            </a:pPr>
            <a:r>
              <a:rPr lang="en-GB" noProof="0" dirty="0"/>
              <a:t>Communication plans</a:t>
            </a:r>
          </a:p>
          <a:p>
            <a:pPr marL="171450" indent="-171450">
              <a:buFont typeface="Arial" panose="020B0604020202020204" pitchFamily="34" charset="0"/>
              <a:buChar char="•"/>
            </a:pPr>
            <a:r>
              <a:rPr lang="en-GB" noProof="0" dirty="0"/>
              <a:t>Change management processes</a:t>
            </a:r>
          </a:p>
          <a:p>
            <a:endParaRPr lang="en-GB" noProof="0" dirty="0"/>
          </a:p>
          <a:p>
            <a:r>
              <a:rPr lang="en-GB" noProof="0" dirty="0"/>
              <a:t>Supply chain planning objects:</a:t>
            </a:r>
          </a:p>
          <a:p>
            <a:pPr marL="171450" indent="-171450">
              <a:buFont typeface="Arial" panose="020B0604020202020204" pitchFamily="34" charset="0"/>
              <a:buChar char="•"/>
            </a:pPr>
            <a:r>
              <a:rPr lang="en-GB" noProof="0" dirty="0"/>
              <a:t>Supplier relationship management plans</a:t>
            </a:r>
          </a:p>
          <a:p>
            <a:pPr marL="171450" indent="-171450">
              <a:buFont typeface="Arial" panose="020B0604020202020204" pitchFamily="34" charset="0"/>
              <a:buChar char="•"/>
            </a:pPr>
            <a:r>
              <a:rPr lang="en-GB" noProof="0" dirty="0"/>
              <a:t>Logistics and transportation plans</a:t>
            </a:r>
          </a:p>
          <a:p>
            <a:pPr marL="171450" indent="-171450">
              <a:buFont typeface="Arial" panose="020B0604020202020204" pitchFamily="34" charset="0"/>
              <a:buChar char="•"/>
            </a:pPr>
            <a:r>
              <a:rPr lang="en-GB" noProof="0" dirty="0"/>
              <a:t>Inventory management strategies</a:t>
            </a:r>
          </a:p>
          <a:p>
            <a:pPr marL="171450" indent="-171450">
              <a:buFont typeface="Arial" panose="020B0604020202020204" pitchFamily="34" charset="0"/>
              <a:buChar char="•"/>
            </a:pPr>
            <a:r>
              <a:rPr lang="en-GB" noProof="0" dirty="0"/>
              <a:t>Procurement processes</a:t>
            </a:r>
          </a:p>
          <a:p>
            <a:pPr marL="171450" indent="-171450">
              <a:buFont typeface="Arial" panose="020B0604020202020204" pitchFamily="34" charset="0"/>
              <a:buChar char="•"/>
            </a:pPr>
            <a:r>
              <a:rPr lang="en-GB" noProof="0" dirty="0"/>
              <a:t>Cost reduction initiatives</a:t>
            </a:r>
          </a:p>
          <a:p>
            <a:endParaRPr lang="en-GB" noProof="0" dirty="0"/>
          </a:p>
          <a:p>
            <a:r>
              <a:rPr lang="en-GB" noProof="0" dirty="0"/>
              <a:t>In summary, the objects of planning can vary depending on the area of the organization and the specific goals and objectives that need to be achieved. By setting clear planning objects, organizations can align their efforts, allocate resources effectively, and achieve the desired outcomes.</a:t>
            </a:r>
          </a:p>
        </p:txBody>
      </p:sp>
      <p:sp>
        <p:nvSpPr>
          <p:cNvPr id="4" name="Slide Number Placeholder 3"/>
          <p:cNvSpPr>
            <a:spLocks noGrp="1"/>
          </p:cNvSpPr>
          <p:nvPr>
            <p:ph type="sldNum" sz="quarter" idx="5"/>
          </p:nvPr>
        </p:nvSpPr>
        <p:spPr/>
        <p:txBody>
          <a:bodyPr/>
          <a:lstStyle/>
          <a:p>
            <a:fld id="{CB540E06-0625-8A46-9812-778CB6014CAC}" type="slidenum">
              <a:rPr lang="en-GB" smtClean="0"/>
              <a:t>6</a:t>
            </a:fld>
            <a:endParaRPr lang="en-GB"/>
          </a:p>
        </p:txBody>
      </p:sp>
    </p:spTree>
    <p:extLst>
      <p:ext uri="{BB962C8B-B14F-4D97-AF65-F5344CB8AC3E}">
        <p14:creationId xmlns:p14="http://schemas.microsoft.com/office/powerpoint/2010/main" val="947924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Planning is essential for organizations for a number of reasons. Here are some of the main reasons why planning is important:</a:t>
            </a:r>
          </a:p>
          <a:p>
            <a:endParaRPr lang="en-GB" noProof="0" dirty="0"/>
          </a:p>
          <a:p>
            <a:pPr marL="171450" indent="-171450">
              <a:buFont typeface="Arial" panose="020B0604020202020204" pitchFamily="34" charset="0"/>
              <a:buChar char="•"/>
            </a:pPr>
            <a:r>
              <a:rPr lang="en-GB" noProof="0" dirty="0"/>
              <a:t>Establishes direction: Planning helps to establish a clear direction for the organization. By setting goals and objectives, the organization can focus its resources and efforts towards achieving specific outcomes. Planning provides a roadmap for the organization to follow. It helps to identify the steps that need to be taken to achieve the desired outcomes, and helps to ensure that everyone is working towards the same goals.</a:t>
            </a:r>
          </a:p>
          <a:p>
            <a:pPr marL="171450" indent="-171450">
              <a:buFont typeface="Arial" panose="020B0604020202020204" pitchFamily="34" charset="0"/>
              <a:buChar char="•"/>
            </a:pPr>
            <a:endParaRPr lang="en-GB" noProof="0" dirty="0"/>
          </a:p>
          <a:p>
            <a:pPr marL="171450" indent="-171450">
              <a:buFont typeface="Arial" panose="020B0604020202020204" pitchFamily="34" charset="0"/>
              <a:buChar char="•"/>
            </a:pPr>
            <a:r>
              <a:rPr lang="en-GB" noProof="0" dirty="0"/>
              <a:t>Resource allocation: Planning helps to allocate resources effectively, including people, time, and money. This helps to ensure that resources are used efficiently and that the organization is positioned for long-term success.</a:t>
            </a:r>
          </a:p>
          <a:p>
            <a:pPr marL="171450" indent="-171450">
              <a:buFont typeface="Arial" panose="020B0604020202020204" pitchFamily="34" charset="0"/>
              <a:buChar char="•"/>
            </a:pPr>
            <a:endParaRPr lang="en-GB" noProof="0" dirty="0"/>
          </a:p>
          <a:p>
            <a:pPr marL="171450" indent="-171450">
              <a:buFont typeface="Arial" panose="020B0604020202020204" pitchFamily="34" charset="0"/>
              <a:buChar char="•"/>
            </a:pPr>
            <a:r>
              <a:rPr lang="en-GB" noProof="0" dirty="0"/>
              <a:t>Prioritizes activities: Planning helps to prioritize activities and resources. By identifying the most important tasks and allocating resources accordingly, the organization can ensure that it is making the best use of its resources.</a:t>
            </a:r>
          </a:p>
          <a:p>
            <a:pPr marL="171450" indent="-171450">
              <a:buFont typeface="Arial" panose="020B0604020202020204" pitchFamily="34" charset="0"/>
              <a:buChar char="•"/>
            </a:pPr>
            <a:endParaRPr lang="en-GB" noProof="0" dirty="0"/>
          </a:p>
          <a:p>
            <a:pPr marL="171450" indent="-171450">
              <a:buFont typeface="Arial" panose="020B0604020202020204" pitchFamily="34" charset="0"/>
              <a:buChar char="•"/>
            </a:pPr>
            <a:r>
              <a:rPr lang="en-GB" noProof="0" dirty="0"/>
              <a:t>Reduces uncertainty, improves adaptability: Planning helps to reduce uncertainty by anticipating potential problems and identifying ways to overcome them. This helps the organization to be better prepared to deal with unexpected events and to minimize the impact of those events. Planning helps to identify potential risks and opportunities, allowing managers to make informed decisions and mitigate potential risks. This helps to minimize the impact of potential setbacks and improve the organization's resilience and adaptability. </a:t>
            </a:r>
          </a:p>
          <a:p>
            <a:pPr marL="171450" indent="-171450">
              <a:buFont typeface="Arial" panose="020B0604020202020204" pitchFamily="34" charset="0"/>
              <a:buChar char="•"/>
            </a:pPr>
            <a:endParaRPr lang="en-GB" noProof="0" dirty="0"/>
          </a:p>
          <a:p>
            <a:pPr marL="171450" indent="-171450">
              <a:buFont typeface="Arial" panose="020B0604020202020204" pitchFamily="34" charset="0"/>
              <a:buChar char="•"/>
            </a:pPr>
            <a:r>
              <a:rPr lang="en-GB" noProof="0" dirty="0"/>
              <a:t>Facilitates communication, coordination: Planning helps to facilitate communication within the organization. By setting clear goals and objectives, everyone knows what is expected of them and can work together more effectively to achieve the desired outcomes. In this sense planning helps to coordinate the efforts of different teams and departments within the organization. This helps to improve communication and collaboration, reduce duplication of effort, and ensure that everyone is working towards a common goal.</a:t>
            </a:r>
          </a:p>
        </p:txBody>
      </p:sp>
      <p:sp>
        <p:nvSpPr>
          <p:cNvPr id="4" name="Slide Number Placeholder 3"/>
          <p:cNvSpPr>
            <a:spLocks noGrp="1"/>
          </p:cNvSpPr>
          <p:nvPr>
            <p:ph type="sldNum" sz="quarter" idx="5"/>
          </p:nvPr>
        </p:nvSpPr>
        <p:spPr/>
        <p:txBody>
          <a:bodyPr/>
          <a:lstStyle/>
          <a:p>
            <a:fld id="{CB540E06-0625-8A46-9812-778CB6014CAC}" type="slidenum">
              <a:rPr lang="en-GB" smtClean="0"/>
              <a:t>7</a:t>
            </a:fld>
            <a:endParaRPr lang="en-GB"/>
          </a:p>
        </p:txBody>
      </p:sp>
    </p:spTree>
    <p:extLst>
      <p:ext uri="{BB962C8B-B14F-4D97-AF65-F5344CB8AC3E}">
        <p14:creationId xmlns:p14="http://schemas.microsoft.com/office/powerpoint/2010/main" val="218680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planning process typically involves the following steps:</a:t>
            </a:r>
          </a:p>
          <a:p>
            <a:endParaRPr lang="en-GB" noProof="0" dirty="0"/>
          </a:p>
          <a:p>
            <a:pPr marL="228600" indent="-228600">
              <a:buFont typeface="+mj-lt"/>
              <a:buAutoNum type="arabicPeriod"/>
            </a:pPr>
            <a:r>
              <a:rPr lang="en-GB" noProof="0" dirty="0"/>
              <a:t>Establish Goals and Objectives: The planning process begins by establishing the goals and objectives that the organization wants to achieve. These goals should be specific, measurable, achievable, relevant, and time-bound.</a:t>
            </a:r>
          </a:p>
          <a:p>
            <a:pPr marL="228600" indent="-228600">
              <a:buFont typeface="+mj-lt"/>
              <a:buAutoNum type="arabicPeriod"/>
            </a:pPr>
            <a:r>
              <a:rPr lang="en-GB" noProof="0" dirty="0" err="1"/>
              <a:t>Analyze</a:t>
            </a:r>
            <a:r>
              <a:rPr lang="en-GB" noProof="0" dirty="0"/>
              <a:t> the Current Situation: The next step is to </a:t>
            </a:r>
            <a:r>
              <a:rPr lang="en-GB" noProof="0" dirty="0" err="1"/>
              <a:t>analyze</a:t>
            </a:r>
            <a:r>
              <a:rPr lang="en-GB" noProof="0" dirty="0"/>
              <a:t> the current situation of the organization, including its strengths, weaknesses, opportunities, and threats. This can involve reviewing financial data, market research, customer feedback, and other relevant information.</a:t>
            </a:r>
          </a:p>
          <a:p>
            <a:pPr marL="228600" indent="-228600">
              <a:buFont typeface="+mj-lt"/>
              <a:buAutoNum type="arabicPeriod"/>
            </a:pPr>
            <a:r>
              <a:rPr lang="en-GB" noProof="0" dirty="0"/>
              <a:t>Develop Alternative Courses of Action: Based on the analysis of the current situation, the next step is to develop alternative courses of action. These options should be evaluated based on their feasibility, potential risks, and alignment with the organization's goals and objectives.</a:t>
            </a:r>
          </a:p>
          <a:p>
            <a:pPr marL="228600" indent="-228600">
              <a:buFont typeface="+mj-lt"/>
              <a:buAutoNum type="arabicPeriod"/>
            </a:pPr>
            <a:r>
              <a:rPr lang="en-GB" noProof="0" dirty="0"/>
              <a:t>Evaluate Alternatives and Select the Best Alternative: Once the alternative courses of action have been identified, the next step is to evaluate them based on their strengths, weaknesses, opportunities, and threats. This can involve a cost-benefit analysis, a risk analysis, and other evaluation criteria. Based on the evaluation of the alternatives, the next step is to select the best course of action. This decision should be based on a thorough evaluation of the alternatives and a consideration of the organization's goals and objectives.</a:t>
            </a:r>
          </a:p>
          <a:p>
            <a:pPr marL="228600" indent="-228600">
              <a:buFont typeface="+mj-lt"/>
              <a:buAutoNum type="arabicPeriod"/>
            </a:pPr>
            <a:r>
              <a:rPr lang="en-GB" noProof="0" dirty="0"/>
              <a:t>Develop an Action Plan: Once the best alternative has been selected, the next step is to develop an action plan. This plan should outline the specific steps that need to be taken to achieve the organization's goals and objectives, including timelines, budgets, and resource allocation.</a:t>
            </a:r>
          </a:p>
          <a:p>
            <a:pPr marL="228600" indent="-228600">
              <a:buFont typeface="+mj-lt"/>
              <a:buAutoNum type="arabicPeriod"/>
            </a:pPr>
            <a:r>
              <a:rPr lang="en-GB" b="0" i="0" u="none" strike="noStrike" noProof="0" dirty="0">
                <a:solidFill>
                  <a:srgbClr val="374151"/>
                </a:solidFill>
                <a:effectLst/>
                <a:latin typeface="Söhne"/>
              </a:rPr>
              <a:t>Present a plan for implementation: When the action plan is developed, the next step is its implementation. Prior to this, the plan should be presented to relevant stakeholders to ensure that everyone is aware of the plan and their role in implementing it, and obtain the necessary approvals for its execution.</a:t>
            </a:r>
            <a:endParaRPr lang="en-GB" noProof="0" dirty="0"/>
          </a:p>
        </p:txBody>
      </p:sp>
      <p:sp>
        <p:nvSpPr>
          <p:cNvPr id="4" name="Slide Number Placeholder 3"/>
          <p:cNvSpPr>
            <a:spLocks noGrp="1"/>
          </p:cNvSpPr>
          <p:nvPr>
            <p:ph type="sldNum" sz="quarter" idx="5"/>
          </p:nvPr>
        </p:nvSpPr>
        <p:spPr/>
        <p:txBody>
          <a:bodyPr/>
          <a:lstStyle/>
          <a:p>
            <a:fld id="{CB540E06-0625-8A46-9812-778CB6014CAC}" type="slidenum">
              <a:rPr lang="en-GB" smtClean="0"/>
              <a:t>8</a:t>
            </a:fld>
            <a:endParaRPr lang="en-GB"/>
          </a:p>
        </p:txBody>
      </p:sp>
    </p:spTree>
    <p:extLst>
      <p:ext uri="{BB962C8B-B14F-4D97-AF65-F5344CB8AC3E}">
        <p14:creationId xmlns:p14="http://schemas.microsoft.com/office/powerpoint/2010/main" val="117229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540E06-0625-8A46-9812-778CB6014CAC}" type="slidenum">
              <a:rPr lang="en-GB" smtClean="0"/>
              <a:t>9</a:t>
            </a:fld>
            <a:endParaRPr lang="en-GB"/>
          </a:p>
        </p:txBody>
      </p:sp>
    </p:spTree>
    <p:extLst>
      <p:ext uri="{BB962C8B-B14F-4D97-AF65-F5344CB8AC3E}">
        <p14:creationId xmlns:p14="http://schemas.microsoft.com/office/powerpoint/2010/main" val="3512538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Mission, vision, and values are essential components of an organization's core strength or target orientation (goal orientation). They provide a clear understanding of the purpose and direction of the organization. The mission statement defines the organization's core purpose and reason for existence. It outlines what the organization aims to achieve, who its target audience is, and how it plans to do so. The vision statement, on the other hand, provides a future-oriented perspective of where the organization wants to be in the long term. It describes the desired future state and sets a direction for the organization's growth and development.</a:t>
            </a:r>
          </a:p>
          <a:p>
            <a:endParaRPr lang="en-GB" dirty="0"/>
          </a:p>
          <a:p>
            <a:r>
              <a:rPr lang="en-GB" dirty="0"/>
              <a:t>Values, meanwhile, serve as guiding principles that define an organization's culture and </a:t>
            </a:r>
            <a:r>
              <a:rPr lang="en-GB" dirty="0" err="1"/>
              <a:t>behavior</a:t>
            </a:r>
            <a:r>
              <a:rPr lang="en-GB" dirty="0"/>
              <a:t>. They are the beliefs and principles that the organization upholds, and they drive decision-making, </a:t>
            </a:r>
            <a:r>
              <a:rPr lang="en-GB" dirty="0" err="1"/>
              <a:t>behavior</a:t>
            </a:r>
            <a:r>
              <a:rPr lang="en-GB" dirty="0"/>
              <a:t>, and relationships within the organization. When these three statements are developed and implemented effectively, they establish the direction of the organization and help to align and motivate its employees towards achieving its goals.</a:t>
            </a:r>
          </a:p>
          <a:p>
            <a:endParaRPr lang="en-GB" dirty="0"/>
          </a:p>
          <a:p>
            <a:r>
              <a:rPr lang="en-GB" dirty="0"/>
              <a:t>Moreover, mission, vision, and values statements also inform stakeholders about the organization's current and future strategies. Stakeholders include employees, customers, investors, partners, and the wider community. These statements help stakeholders understand the organization's priorities, goals, and values, and how it plans to achieve them. By doing so, they create a sense of transparency and trust between the organization and its stakeholders, which is crucial for its long-term success.</a:t>
            </a:r>
          </a:p>
          <a:p>
            <a:endParaRPr lang="en-GB" dirty="0"/>
          </a:p>
          <a:p>
            <a:r>
              <a:rPr lang="en-GB" dirty="0"/>
              <a:t>Finally, mission, vision, and values statements allow for the formulation of measurable goals and objectives. By providing a clear direction and purpose for the organization, they make it possible to set specific, measurable, achievable, relevant, and time-bound (SMART) goals that can be used to assess the success of the organization. By regularly reviewing and adjusting these goals, organizations can monitor their progress and make necessary adjustments to achieve their desired outcomes.</a:t>
            </a:r>
          </a:p>
        </p:txBody>
      </p:sp>
      <p:sp>
        <p:nvSpPr>
          <p:cNvPr id="4" name="Slide Number Placeholder 3"/>
          <p:cNvSpPr>
            <a:spLocks noGrp="1"/>
          </p:cNvSpPr>
          <p:nvPr>
            <p:ph type="sldNum" sz="quarter" idx="5"/>
          </p:nvPr>
        </p:nvSpPr>
        <p:spPr/>
        <p:txBody>
          <a:bodyPr/>
          <a:lstStyle/>
          <a:p>
            <a:fld id="{CB540E06-0625-8A46-9812-778CB6014CAC}" type="slidenum">
              <a:rPr lang="en-GB" smtClean="0"/>
              <a:t>10</a:t>
            </a:fld>
            <a:endParaRPr lang="en-GB"/>
          </a:p>
        </p:txBody>
      </p:sp>
    </p:spTree>
    <p:extLst>
      <p:ext uri="{BB962C8B-B14F-4D97-AF65-F5344CB8AC3E}">
        <p14:creationId xmlns:p14="http://schemas.microsoft.com/office/powerpoint/2010/main" val="1639098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in">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7B9B736-8059-9E4F-8226-97318FD73F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5554" y="3738679"/>
            <a:ext cx="5790981" cy="2805830"/>
          </a:xfrm>
          <a:prstGeom prst="rect">
            <a:avLst/>
          </a:prstGeom>
        </p:spPr>
      </p:pic>
      <p:sp>
        <p:nvSpPr>
          <p:cNvPr id="11" name="Title 10">
            <a:extLst>
              <a:ext uri="{FF2B5EF4-FFF2-40B4-BE49-F238E27FC236}">
                <a16:creationId xmlns:a16="http://schemas.microsoft.com/office/drawing/2014/main" id="{BC0F03C4-3A8C-4FCE-B447-DE322F73619C}"/>
              </a:ext>
            </a:extLst>
          </p:cNvPr>
          <p:cNvSpPr>
            <a:spLocks noGrp="1"/>
          </p:cNvSpPr>
          <p:nvPr>
            <p:ph type="title" hasCustomPrompt="1"/>
          </p:nvPr>
        </p:nvSpPr>
        <p:spPr>
          <a:xfrm>
            <a:off x="420741" y="3840479"/>
            <a:ext cx="5560609" cy="2602231"/>
          </a:xfrm>
          <a:prstGeom prst="rect">
            <a:avLst/>
          </a:prstGeom>
        </p:spPr>
        <p:txBody>
          <a:bodyPr anchor="b"/>
          <a:lstStyle>
            <a:lvl1pPr>
              <a:defRPr sz="4800" b="1">
                <a:solidFill>
                  <a:schemeClr val="bg1"/>
                </a:solidFill>
                <a:latin typeface="Arial" panose="020B0604020202020204" pitchFamily="34" charset="0"/>
                <a:cs typeface="Arial" panose="020B0604020202020204" pitchFamily="34" charset="0"/>
              </a:defRPr>
            </a:lvl1pPr>
          </a:lstStyle>
          <a:p>
            <a:r>
              <a:rPr lang="lt-LT" noProof="0" dirty="0" err="1"/>
              <a:t>Title</a:t>
            </a:r>
            <a:r>
              <a:rPr lang="lt-LT" noProof="0" dirty="0"/>
              <a:t> </a:t>
            </a:r>
            <a:r>
              <a:rPr lang="lt-LT" noProof="0" dirty="0" err="1"/>
              <a:t>of</a:t>
            </a:r>
            <a:r>
              <a:rPr lang="lt-LT" noProof="0" dirty="0"/>
              <a:t> </a:t>
            </a:r>
            <a:r>
              <a:rPr lang="lt-LT" noProof="0" dirty="0" err="1"/>
              <a:t>the</a:t>
            </a:r>
            <a:r>
              <a:rPr lang="lt-LT" noProof="0" dirty="0"/>
              <a:t> </a:t>
            </a:r>
            <a:r>
              <a:rPr lang="lt-LT" noProof="0" dirty="0" err="1"/>
              <a:t>presentation</a:t>
            </a:r>
            <a:endParaRPr lang="en-US" noProof="0" dirty="0"/>
          </a:p>
        </p:txBody>
      </p:sp>
      <p:sp>
        <p:nvSpPr>
          <p:cNvPr id="13" name="Text Placeholder 12">
            <a:extLst>
              <a:ext uri="{FF2B5EF4-FFF2-40B4-BE49-F238E27FC236}">
                <a16:creationId xmlns:a16="http://schemas.microsoft.com/office/drawing/2014/main" id="{57287D86-E9E5-4E8F-92D7-9490F21B13C9}"/>
              </a:ext>
            </a:extLst>
          </p:cNvPr>
          <p:cNvSpPr>
            <a:spLocks noGrp="1"/>
          </p:cNvSpPr>
          <p:nvPr>
            <p:ph type="body" sz="quarter" idx="10" hasCustomPrompt="1"/>
          </p:nvPr>
        </p:nvSpPr>
        <p:spPr>
          <a:xfrm>
            <a:off x="420688" y="3573780"/>
            <a:ext cx="1925637" cy="266699"/>
          </a:xfrm>
          <a:prstGeom prst="rect">
            <a:avLst/>
          </a:prstGeom>
        </p:spPr>
        <p:txBody>
          <a:bodyPr/>
          <a:lstStyle>
            <a:lvl1pPr marL="0" indent="0" algn="ctr">
              <a:buNone/>
              <a:defRPr sz="1800">
                <a:solidFill>
                  <a:schemeClr val="bg1"/>
                </a:solidFill>
              </a:defRPr>
            </a:lvl1pPr>
            <a:lvl2pPr>
              <a:defRPr sz="1000"/>
            </a:lvl2pPr>
            <a:lvl3pPr>
              <a:defRPr sz="900"/>
            </a:lvl3pPr>
            <a:lvl4pPr>
              <a:defRPr sz="800"/>
            </a:lvl4pPr>
            <a:lvl5pPr>
              <a:defRPr sz="800"/>
            </a:lvl5pPr>
          </a:lstStyle>
          <a:p>
            <a:pPr lvl="0"/>
            <a:r>
              <a:rPr lang="lt-LT" noProof="0" dirty="0"/>
              <a:t>Name </a:t>
            </a:r>
            <a:r>
              <a:rPr lang="lt-LT" noProof="0" dirty="0" err="1"/>
              <a:t>Surname</a:t>
            </a:r>
            <a:endParaRPr lang="en-US" noProof="0" dirty="0"/>
          </a:p>
        </p:txBody>
      </p:sp>
      <p:pic>
        <p:nvPicPr>
          <p:cNvPr id="6" name="Graphic 5">
            <a:extLst>
              <a:ext uri="{FF2B5EF4-FFF2-40B4-BE49-F238E27FC236}">
                <a16:creationId xmlns:a16="http://schemas.microsoft.com/office/drawing/2014/main" id="{175BDB0A-480F-9242-89CC-D1382FBB448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09454" y="283674"/>
            <a:ext cx="2277406" cy="968657"/>
          </a:xfrm>
          <a:prstGeom prst="rect">
            <a:avLst/>
          </a:prstGeom>
        </p:spPr>
      </p:pic>
      <p:sp>
        <p:nvSpPr>
          <p:cNvPr id="2" name="Text Placeholder 12">
            <a:extLst>
              <a:ext uri="{FF2B5EF4-FFF2-40B4-BE49-F238E27FC236}">
                <a16:creationId xmlns:a16="http://schemas.microsoft.com/office/drawing/2014/main" id="{86520667-5383-5C06-4343-8D4836D4F8C6}"/>
              </a:ext>
            </a:extLst>
          </p:cNvPr>
          <p:cNvSpPr>
            <a:spLocks noGrp="1"/>
          </p:cNvSpPr>
          <p:nvPr>
            <p:ph type="body" sz="quarter" idx="11" hasCustomPrompt="1"/>
          </p:nvPr>
        </p:nvSpPr>
        <p:spPr>
          <a:xfrm>
            <a:off x="10353892" y="6176327"/>
            <a:ext cx="1750579" cy="266383"/>
          </a:xfrm>
          <a:prstGeom prst="rect">
            <a:avLst/>
          </a:prstGeom>
        </p:spPr>
        <p:txBody>
          <a:bodyPr anchor="b"/>
          <a:lstStyle>
            <a:lvl1pPr marL="0" indent="0" algn="ctr">
              <a:buNone/>
              <a:defRPr sz="1200">
                <a:solidFill>
                  <a:schemeClr val="bg1"/>
                </a:solidFill>
              </a:defRPr>
            </a:lvl1pPr>
            <a:lvl2pPr>
              <a:defRPr sz="1000"/>
            </a:lvl2pPr>
            <a:lvl3pPr>
              <a:defRPr sz="900"/>
            </a:lvl3pPr>
            <a:lvl4pPr>
              <a:defRPr sz="800"/>
            </a:lvl4pPr>
            <a:lvl5pPr>
              <a:defRPr sz="800"/>
            </a:lvl5pPr>
          </a:lstStyle>
          <a:p>
            <a:pPr lvl="0"/>
            <a:r>
              <a:rPr lang="lt-LT" dirty="0" err="1"/>
              <a:t>Date</a:t>
            </a:r>
            <a:endParaRPr lang="en-US" dirty="0"/>
          </a:p>
        </p:txBody>
      </p:sp>
    </p:spTree>
    <p:extLst>
      <p:ext uri="{BB962C8B-B14F-4D97-AF65-F5344CB8AC3E}">
        <p14:creationId xmlns:p14="http://schemas.microsoft.com/office/powerpoint/2010/main" val="2892978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Nuotrauka">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6096000" y="0"/>
            <a:ext cx="6096000" cy="6176961"/>
          </a:xfrm>
          <a:prstGeom prst="rect">
            <a:avLst/>
          </a:prstGeom>
        </p:spPr>
        <p:txBody>
          <a:bodyPr/>
          <a:lstStyle>
            <a:lvl1pPr marL="0" indent="0">
              <a:buNone/>
              <a:defRPr/>
            </a:lvl1pPr>
          </a:lstStyle>
          <a:p>
            <a:r>
              <a:rPr lang="en-GB" dirty="0"/>
              <a:t>Click to upload a picture</a:t>
            </a:r>
            <a:endParaRPr lang="en-US" dirty="0"/>
          </a:p>
        </p:txBody>
      </p:sp>
    </p:spTree>
    <p:extLst>
      <p:ext uri="{BB962C8B-B14F-4D97-AF65-F5344CB8AC3E}">
        <p14:creationId xmlns:p14="http://schemas.microsoft.com/office/powerpoint/2010/main" val="3884371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ekstas_nuotrauka">
    <p:bg>
      <p:bgPr>
        <a:solidFill>
          <a:schemeClr val="bg1"/>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A1DE040-DE2B-41C7-AF8E-B17187AA0402}"/>
              </a:ext>
            </a:extLst>
          </p:cNvPr>
          <p:cNvSpPr>
            <a:spLocks noGrp="1"/>
          </p:cNvSpPr>
          <p:nvPr>
            <p:ph idx="4294967295" hasCustomPrompt="1"/>
          </p:nvPr>
        </p:nvSpPr>
        <p:spPr>
          <a:xfrm>
            <a:off x="571622" y="2344318"/>
            <a:ext cx="4483280" cy="3832644"/>
          </a:xfrm>
          <a:prstGeom prst="rect">
            <a:avLst/>
          </a:prstGeom>
        </p:spPr>
        <p:txBody>
          <a:bodyPr>
            <a:normAutofit/>
          </a:bodyPr>
          <a:lstStyle>
            <a:lvl1pPr>
              <a:lnSpc>
                <a:spcPct val="100000"/>
              </a:lnSpc>
              <a:defRPr sz="2400"/>
            </a:lvl1pPr>
          </a:lstStyle>
          <a:p>
            <a:pPr marL="0" lvl="0" indent="0">
              <a:lnSpc>
                <a:spcPct val="150000"/>
              </a:lnSpc>
              <a:buNone/>
            </a:pPr>
            <a:r>
              <a:rPr lang="en-GB" sz="1100" b="0" i="0" dirty="0">
                <a:solidFill>
                  <a:srgbClr val="000000"/>
                </a:solidFill>
                <a:effectLst/>
                <a:latin typeface="Arial" panose="020B0604020202020204" pitchFamily="34" charset="0"/>
                <a:cs typeface="Arial" panose="020B0604020202020204" pitchFamily="34" charset="0"/>
              </a:rPr>
              <a:t>Content</a:t>
            </a:r>
          </a:p>
        </p:txBody>
      </p:sp>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6096000" y="0"/>
            <a:ext cx="6096000" cy="6176961"/>
          </a:xfrm>
          <a:prstGeom prst="rect">
            <a:avLst/>
          </a:prstGeom>
        </p:spPr>
        <p:txBody>
          <a:bodyPr/>
          <a:lstStyle/>
          <a:p>
            <a:r>
              <a:rPr lang="en-GB" dirty="0"/>
              <a:t>Click to upload a picture</a:t>
            </a:r>
            <a:endParaRPr lang="en-US" dirty="0"/>
          </a:p>
        </p:txBody>
      </p:sp>
      <p:sp>
        <p:nvSpPr>
          <p:cNvPr id="3" name="Title 2">
            <a:extLst>
              <a:ext uri="{FF2B5EF4-FFF2-40B4-BE49-F238E27FC236}">
                <a16:creationId xmlns:a16="http://schemas.microsoft.com/office/drawing/2014/main" id="{FDD63450-095E-194E-AFEF-FD661763EDDF}"/>
              </a:ext>
            </a:extLst>
          </p:cNvPr>
          <p:cNvSpPr>
            <a:spLocks noGrp="1"/>
          </p:cNvSpPr>
          <p:nvPr>
            <p:ph type="title" hasCustomPrompt="1"/>
          </p:nvPr>
        </p:nvSpPr>
        <p:spPr>
          <a:xfrm>
            <a:off x="571620" y="196162"/>
            <a:ext cx="4483280" cy="1325563"/>
          </a:xfrm>
          <a:prstGeom prst="rect">
            <a:avLst/>
          </a:prstGeom>
        </p:spPr>
        <p:txBody>
          <a:bodyPr/>
          <a:lstStyle/>
          <a:p>
            <a:r>
              <a:rPr lang="en-GB" dirty="0"/>
              <a:t>Heading</a:t>
            </a:r>
            <a:endParaRPr lang="en-LT" dirty="0"/>
          </a:p>
        </p:txBody>
      </p:sp>
      <p:pic>
        <p:nvPicPr>
          <p:cNvPr id="2" name="Picture 1">
            <a:extLst>
              <a:ext uri="{FF2B5EF4-FFF2-40B4-BE49-F238E27FC236}">
                <a16:creationId xmlns:a16="http://schemas.microsoft.com/office/drawing/2014/main" id="{B46AC7CE-14A5-20B0-5C8D-8614E2AF987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Tree>
    <p:extLst>
      <p:ext uri="{BB962C8B-B14F-4D97-AF65-F5344CB8AC3E}">
        <p14:creationId xmlns:p14="http://schemas.microsoft.com/office/powerpoint/2010/main" val="1502686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Nuotrauka">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D229D56-4D34-4E92-B08C-499915E61538}"/>
              </a:ext>
            </a:extLst>
          </p:cNvPr>
          <p:cNvSpPr>
            <a:spLocks noGrp="1"/>
          </p:cNvSpPr>
          <p:nvPr>
            <p:ph type="pic" sz="quarter" idx="10" hasCustomPrompt="1"/>
          </p:nvPr>
        </p:nvSpPr>
        <p:spPr>
          <a:xfrm>
            <a:off x="3851808" y="0"/>
            <a:ext cx="8340191" cy="6176961"/>
          </a:xfrm>
          <a:prstGeom prst="rect">
            <a:avLst/>
          </a:prstGeom>
        </p:spPr>
        <p:txBody>
          <a:bodyPr/>
          <a:lstStyle/>
          <a:p>
            <a:r>
              <a:rPr lang="lt-LT" noProof="0"/>
              <a:t>Click to upload a picture</a:t>
            </a:r>
          </a:p>
        </p:txBody>
      </p:sp>
      <p:sp>
        <p:nvSpPr>
          <p:cNvPr id="6" name="Text Placeholder 5">
            <a:extLst>
              <a:ext uri="{FF2B5EF4-FFF2-40B4-BE49-F238E27FC236}">
                <a16:creationId xmlns:a16="http://schemas.microsoft.com/office/drawing/2014/main" id="{EDAF4A23-2938-EF4F-BDDB-2FECC0CC2883}"/>
              </a:ext>
            </a:extLst>
          </p:cNvPr>
          <p:cNvSpPr>
            <a:spLocks noGrp="1"/>
          </p:cNvSpPr>
          <p:nvPr>
            <p:ph type="body" sz="quarter" idx="13" hasCustomPrompt="1"/>
          </p:nvPr>
        </p:nvSpPr>
        <p:spPr>
          <a:xfrm>
            <a:off x="841375" y="2006599"/>
            <a:ext cx="2470967" cy="3602914"/>
          </a:xfrm>
          <a:prstGeom prst="rect">
            <a:avLst/>
          </a:prstGeom>
        </p:spPr>
        <p:txBody>
          <a:bodyPr/>
          <a:lstStyle>
            <a:lvl1pPr>
              <a:lnSpc>
                <a:spcPct val="100000"/>
              </a:lnSpc>
              <a:buNone/>
              <a:defRPr sz="2400"/>
            </a:lvl1pPr>
          </a:lstStyle>
          <a:p>
            <a:pPr>
              <a:lnSpc>
                <a:spcPct val="100000"/>
              </a:lnSpc>
            </a:pPr>
            <a:r>
              <a:rPr lang="lt-LT" sz="2800" b="1" noProof="0"/>
              <a:t>Content</a:t>
            </a:r>
          </a:p>
        </p:txBody>
      </p:sp>
      <p:pic>
        <p:nvPicPr>
          <p:cNvPr id="3" name="Graphic 2">
            <a:extLst>
              <a:ext uri="{FF2B5EF4-FFF2-40B4-BE49-F238E27FC236}">
                <a16:creationId xmlns:a16="http://schemas.microsoft.com/office/drawing/2014/main" id="{00571FF4-A7BC-3045-89E2-92C95ED4311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8486" y="1248487"/>
            <a:ext cx="4596275" cy="7879329"/>
          </a:xfrm>
          <a:prstGeom prst="rect">
            <a:avLst/>
          </a:prstGeom>
        </p:spPr>
      </p:pic>
      <p:pic>
        <p:nvPicPr>
          <p:cNvPr id="10" name="Graphic 9">
            <a:extLst>
              <a:ext uri="{FF2B5EF4-FFF2-40B4-BE49-F238E27FC236}">
                <a16:creationId xmlns:a16="http://schemas.microsoft.com/office/drawing/2014/main" id="{4E7A898C-35A3-E148-AE53-BBE27F45CBC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54033" y="1183751"/>
            <a:ext cx="4596275" cy="7879329"/>
          </a:xfrm>
          <a:prstGeom prst="rect">
            <a:avLst/>
          </a:prstGeom>
        </p:spPr>
      </p:pic>
    </p:spTree>
    <p:extLst>
      <p:ext uri="{BB962C8B-B14F-4D97-AF65-F5344CB8AC3E}">
        <p14:creationId xmlns:p14="http://schemas.microsoft.com/office/powerpoint/2010/main" val="1633338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xt">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1389F8-9C8C-43D8-A1BE-8E81D7D001F3}"/>
              </a:ext>
            </a:extLst>
          </p:cNvPr>
          <p:cNvSpPr>
            <a:spLocks noGrp="1"/>
          </p:cNvSpPr>
          <p:nvPr>
            <p:ph type="title" idx="4294967295"/>
          </p:nvPr>
        </p:nvSpPr>
        <p:spPr>
          <a:xfrm>
            <a:off x="571622" y="365126"/>
            <a:ext cx="4483280" cy="1019058"/>
          </a:xfrm>
          <a:prstGeom prst="rect">
            <a:avLst/>
          </a:prstGeom>
        </p:spPr>
        <p:txBody>
          <a:bodyPr anchor="ctr">
            <a:normAutofit fontScale="90000"/>
          </a:bodyPr>
          <a:lstStyle>
            <a:lvl1pPr>
              <a:defRPr b="0" baseline="0">
                <a:solidFill>
                  <a:schemeClr val="tx1"/>
                </a:solidFill>
              </a:defRPr>
            </a:lvl1pPr>
          </a:lstStyle>
          <a:p>
            <a:r>
              <a:rPr lang="en-US" sz="4000" b="1" dirty="0">
                <a:latin typeface="Arial" panose="020B0604020202020204" pitchFamily="34" charset="0"/>
                <a:cs typeface="Arial" panose="020B0604020202020204" pitchFamily="34" charset="0"/>
              </a:rPr>
              <a:t>Click to edit Master title style</a:t>
            </a:r>
          </a:p>
        </p:txBody>
      </p:sp>
      <p:sp>
        <p:nvSpPr>
          <p:cNvPr id="4" name="Content Placeholder 2">
            <a:extLst>
              <a:ext uri="{FF2B5EF4-FFF2-40B4-BE49-F238E27FC236}">
                <a16:creationId xmlns:a16="http://schemas.microsoft.com/office/drawing/2014/main" id="{D5F1CD5A-CEDC-492D-AA05-893AEFDC298D}"/>
              </a:ext>
            </a:extLst>
          </p:cNvPr>
          <p:cNvSpPr>
            <a:spLocks noGrp="1"/>
          </p:cNvSpPr>
          <p:nvPr>
            <p:ph idx="4294967295"/>
          </p:nvPr>
        </p:nvSpPr>
        <p:spPr>
          <a:xfrm>
            <a:off x="571622" y="2344318"/>
            <a:ext cx="11048758" cy="3832644"/>
          </a:xfrm>
          <a:prstGeom prst="rect">
            <a:avLst/>
          </a:prstGeom>
        </p:spPr>
        <p:txBody>
          <a:bodyPr>
            <a:normAutofit/>
          </a:bodyPr>
          <a:lstStyle>
            <a:lvl1pPr>
              <a:defRPr>
                <a:solidFill>
                  <a:schemeClr val="bg1"/>
                </a:solidFill>
              </a:defRPr>
            </a:lvl1pPr>
          </a:lstStyle>
          <a:p>
            <a:pPr marL="0" lvl="0" indent="0">
              <a:lnSpc>
                <a:spcPct val="150000"/>
              </a:lnSpc>
              <a:buNone/>
            </a:pPr>
            <a:r>
              <a:rPr lang="en-US" sz="1100" b="0" i="0" dirty="0">
                <a:solidFill>
                  <a:srgbClr val="000000"/>
                </a:solidFill>
                <a:effectLst/>
                <a:latin typeface="Arial" panose="020B0604020202020204" pitchFamily="34" charset="0"/>
                <a:cs typeface="Arial" panose="020B0604020202020204" pitchFamily="34" charset="0"/>
              </a:rPr>
              <a:t>Click to edit Master text styles</a:t>
            </a:r>
          </a:p>
        </p:txBody>
      </p:sp>
      <p:sp>
        <p:nvSpPr>
          <p:cNvPr id="13" name="Text Placeholder 12">
            <a:extLst>
              <a:ext uri="{FF2B5EF4-FFF2-40B4-BE49-F238E27FC236}">
                <a16:creationId xmlns:a16="http://schemas.microsoft.com/office/drawing/2014/main" id="{F0E12C56-23FB-44A3-BEC6-73300A5A86F0}"/>
              </a:ext>
            </a:extLst>
          </p:cNvPr>
          <p:cNvSpPr>
            <a:spLocks noGrp="1"/>
          </p:cNvSpPr>
          <p:nvPr>
            <p:ph type="body" sz="quarter" idx="10" hasCustomPrompt="1"/>
          </p:nvPr>
        </p:nvSpPr>
        <p:spPr>
          <a:xfrm>
            <a:off x="571620" y="6176960"/>
            <a:ext cx="2396177" cy="681039"/>
          </a:xfrm>
          <a:prstGeom prst="rect">
            <a:avLst/>
          </a:prstGeom>
        </p:spPr>
        <p:txBody>
          <a:bodyPr anchor="ctr"/>
          <a:lstStyle>
            <a:lvl1pPr marL="0" indent="0">
              <a:buNone/>
              <a:defRPr sz="800">
                <a:solidFill>
                  <a:schemeClr val="tx1"/>
                </a:solidFill>
              </a:defRPr>
            </a:lvl1pPr>
          </a:lstStyle>
          <a:p>
            <a:pPr lvl="0"/>
            <a:r>
              <a:rPr lang="en-US" noProof="0" dirty="0"/>
              <a:t>Presentation name goes here</a:t>
            </a:r>
          </a:p>
        </p:txBody>
      </p:sp>
      <p:sp>
        <p:nvSpPr>
          <p:cNvPr id="14" name="Text Placeholder 12">
            <a:extLst>
              <a:ext uri="{FF2B5EF4-FFF2-40B4-BE49-F238E27FC236}">
                <a16:creationId xmlns:a16="http://schemas.microsoft.com/office/drawing/2014/main" id="{3E5FAA83-A8DF-44A4-BFC5-70A3F33FBED1}"/>
              </a:ext>
            </a:extLst>
          </p:cNvPr>
          <p:cNvSpPr>
            <a:spLocks noGrp="1"/>
          </p:cNvSpPr>
          <p:nvPr>
            <p:ph type="body" sz="quarter" idx="11" hasCustomPrompt="1"/>
          </p:nvPr>
        </p:nvSpPr>
        <p:spPr>
          <a:xfrm>
            <a:off x="9224203" y="6176960"/>
            <a:ext cx="2396177" cy="681039"/>
          </a:xfrm>
          <a:prstGeom prst="rect">
            <a:avLst/>
          </a:prstGeom>
        </p:spPr>
        <p:txBody>
          <a:bodyPr anchor="ctr"/>
          <a:lstStyle>
            <a:lvl1pPr marL="0" indent="0" algn="r">
              <a:buNone/>
              <a:defRPr sz="800">
                <a:solidFill>
                  <a:schemeClr val="tx1"/>
                </a:solidFill>
              </a:defRPr>
            </a:lvl1pPr>
          </a:lstStyle>
          <a:p>
            <a:pPr lvl="0"/>
            <a:r>
              <a:rPr lang="en-US" sz="800" noProof="0" dirty="0"/>
              <a:t>Date</a:t>
            </a:r>
            <a:endParaRPr lang="en-US" noProof="0" dirty="0"/>
          </a:p>
        </p:txBody>
      </p:sp>
    </p:spTree>
    <p:extLst>
      <p:ext uri="{BB962C8B-B14F-4D97-AF65-F5344CB8AC3E}">
        <p14:creationId xmlns:p14="http://schemas.microsoft.com/office/powerpoint/2010/main" val="3508442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itata">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7283BC3-418F-4B42-92AC-FA81462BE8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2871" y="278447"/>
            <a:ext cx="8991331" cy="13441585"/>
          </a:xfrm>
          <a:prstGeom prst="rect">
            <a:avLst/>
          </a:prstGeom>
        </p:spPr>
      </p:pic>
      <p:sp>
        <p:nvSpPr>
          <p:cNvPr id="4" name="Text Placeholder 3">
            <a:extLst>
              <a:ext uri="{FF2B5EF4-FFF2-40B4-BE49-F238E27FC236}">
                <a16:creationId xmlns:a16="http://schemas.microsoft.com/office/drawing/2014/main" id="{6DAAB328-1B5F-9C46-792C-01B4EB6F1C47}"/>
              </a:ext>
            </a:extLst>
          </p:cNvPr>
          <p:cNvSpPr>
            <a:spLocks noGrp="1"/>
          </p:cNvSpPr>
          <p:nvPr>
            <p:ph type="body" sz="quarter" idx="10" hasCustomPrompt="1"/>
          </p:nvPr>
        </p:nvSpPr>
        <p:spPr>
          <a:xfrm>
            <a:off x="1473368" y="1801812"/>
            <a:ext cx="6510338" cy="3254375"/>
          </a:xfrm>
          <a:prstGeom prst="rect">
            <a:avLst/>
          </a:prstGeom>
        </p:spPr>
        <p:txBody>
          <a:bodyPr anchor="ctr"/>
          <a:lstStyle>
            <a:lvl1pPr marL="0" indent="0" algn="ctr">
              <a:buNone/>
              <a:defRPr sz="4800" b="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GB" dirty="0"/>
              <a:t>Text</a:t>
            </a:r>
          </a:p>
        </p:txBody>
      </p:sp>
    </p:spTree>
    <p:extLst>
      <p:ext uri="{BB962C8B-B14F-4D97-AF65-F5344CB8AC3E}">
        <p14:creationId xmlns:p14="http://schemas.microsoft.com/office/powerpoint/2010/main" val="425641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title">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7B9B736-8059-9E4F-8226-97318FD73F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5554" y="3738679"/>
            <a:ext cx="5790981" cy="2805830"/>
          </a:xfrm>
          <a:prstGeom prst="rect">
            <a:avLst/>
          </a:prstGeom>
        </p:spPr>
      </p:pic>
      <p:sp>
        <p:nvSpPr>
          <p:cNvPr id="11" name="Title 10">
            <a:extLst>
              <a:ext uri="{FF2B5EF4-FFF2-40B4-BE49-F238E27FC236}">
                <a16:creationId xmlns:a16="http://schemas.microsoft.com/office/drawing/2014/main" id="{BC0F03C4-3A8C-4FCE-B447-DE322F73619C}"/>
              </a:ext>
            </a:extLst>
          </p:cNvPr>
          <p:cNvSpPr>
            <a:spLocks noGrp="1"/>
          </p:cNvSpPr>
          <p:nvPr>
            <p:ph type="title" hasCustomPrompt="1"/>
          </p:nvPr>
        </p:nvSpPr>
        <p:spPr>
          <a:xfrm>
            <a:off x="420741" y="3840479"/>
            <a:ext cx="5560609" cy="2602231"/>
          </a:xfrm>
          <a:prstGeom prst="rect">
            <a:avLst/>
          </a:prstGeom>
        </p:spPr>
        <p:txBody>
          <a:bodyPr anchor="b"/>
          <a:lstStyle>
            <a:lvl1pPr>
              <a:defRPr sz="4800" b="1">
                <a:solidFill>
                  <a:schemeClr val="bg1"/>
                </a:solidFill>
                <a:latin typeface="Arial" panose="020B0604020202020204" pitchFamily="34" charset="0"/>
                <a:cs typeface="Arial" panose="020B0604020202020204" pitchFamily="34" charset="0"/>
              </a:defRPr>
            </a:lvl1pPr>
          </a:lstStyle>
          <a:p>
            <a:r>
              <a:rPr lang="lt-LT" noProof="0" dirty="0" err="1"/>
              <a:t>Thank</a:t>
            </a:r>
            <a:r>
              <a:rPr lang="lt-LT" noProof="0" dirty="0"/>
              <a:t> </a:t>
            </a:r>
            <a:r>
              <a:rPr lang="lt-LT" noProof="0" dirty="0" err="1"/>
              <a:t>you</a:t>
            </a:r>
            <a:endParaRPr lang="en-US" noProof="0" dirty="0"/>
          </a:p>
        </p:txBody>
      </p:sp>
      <p:sp>
        <p:nvSpPr>
          <p:cNvPr id="13" name="Text Placeholder 12">
            <a:extLst>
              <a:ext uri="{FF2B5EF4-FFF2-40B4-BE49-F238E27FC236}">
                <a16:creationId xmlns:a16="http://schemas.microsoft.com/office/drawing/2014/main" id="{57287D86-E9E5-4E8F-92D7-9490F21B13C9}"/>
              </a:ext>
            </a:extLst>
          </p:cNvPr>
          <p:cNvSpPr>
            <a:spLocks noGrp="1"/>
          </p:cNvSpPr>
          <p:nvPr>
            <p:ph type="body" sz="quarter" idx="10" hasCustomPrompt="1"/>
          </p:nvPr>
        </p:nvSpPr>
        <p:spPr>
          <a:xfrm>
            <a:off x="420688" y="3573780"/>
            <a:ext cx="1925637" cy="266699"/>
          </a:xfrm>
          <a:prstGeom prst="rect">
            <a:avLst/>
          </a:prstGeom>
        </p:spPr>
        <p:txBody>
          <a:bodyPr/>
          <a:lstStyle>
            <a:lvl1pPr marL="0" indent="0" algn="ctr">
              <a:buNone/>
              <a:defRPr sz="1800">
                <a:solidFill>
                  <a:schemeClr val="bg1"/>
                </a:solidFill>
              </a:defRPr>
            </a:lvl1pPr>
            <a:lvl2pPr>
              <a:defRPr sz="1000"/>
            </a:lvl2pPr>
            <a:lvl3pPr>
              <a:defRPr sz="900"/>
            </a:lvl3pPr>
            <a:lvl4pPr>
              <a:defRPr sz="800"/>
            </a:lvl4pPr>
            <a:lvl5pPr>
              <a:defRPr sz="800"/>
            </a:lvl5pPr>
          </a:lstStyle>
          <a:p>
            <a:pPr lvl="0"/>
            <a:r>
              <a:rPr lang="lt-LT" noProof="0" dirty="0"/>
              <a:t>Name </a:t>
            </a:r>
            <a:r>
              <a:rPr lang="lt-LT" noProof="0" dirty="0" err="1"/>
              <a:t>Surname</a:t>
            </a:r>
            <a:endParaRPr lang="en-US" noProof="0" dirty="0"/>
          </a:p>
        </p:txBody>
      </p:sp>
      <p:pic>
        <p:nvPicPr>
          <p:cNvPr id="6" name="Graphic 5">
            <a:extLst>
              <a:ext uri="{FF2B5EF4-FFF2-40B4-BE49-F238E27FC236}">
                <a16:creationId xmlns:a16="http://schemas.microsoft.com/office/drawing/2014/main" id="{175BDB0A-480F-9242-89CC-D1382FBB448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309454" y="283674"/>
            <a:ext cx="2277406" cy="968657"/>
          </a:xfrm>
          <a:prstGeom prst="rect">
            <a:avLst/>
          </a:prstGeom>
        </p:spPr>
      </p:pic>
      <p:sp>
        <p:nvSpPr>
          <p:cNvPr id="7" name="Text Placeholder 12">
            <a:extLst>
              <a:ext uri="{FF2B5EF4-FFF2-40B4-BE49-F238E27FC236}">
                <a16:creationId xmlns:a16="http://schemas.microsoft.com/office/drawing/2014/main" id="{E8D57F57-BA19-2C4C-B009-E3283BF89BC1}"/>
              </a:ext>
            </a:extLst>
          </p:cNvPr>
          <p:cNvSpPr>
            <a:spLocks noGrp="1"/>
          </p:cNvSpPr>
          <p:nvPr>
            <p:ph type="body" sz="quarter" idx="12" hasCustomPrompt="1"/>
          </p:nvPr>
        </p:nvSpPr>
        <p:spPr>
          <a:xfrm>
            <a:off x="554694" y="4235932"/>
            <a:ext cx="3520691" cy="1124344"/>
          </a:xfrm>
          <a:prstGeom prst="rect">
            <a:avLst/>
          </a:prstGeom>
        </p:spPr>
        <p:txBody>
          <a:bodyPr/>
          <a:lstStyle>
            <a:lvl1pPr marL="0" indent="0" algn="l">
              <a:lnSpc>
                <a:spcPct val="100000"/>
              </a:lnSpc>
              <a:buNone/>
              <a:defRPr sz="1800">
                <a:solidFill>
                  <a:schemeClr val="bg1"/>
                </a:solidFill>
              </a:defRPr>
            </a:lvl1pPr>
            <a:lvl2pPr>
              <a:defRPr sz="1000"/>
            </a:lvl2pPr>
            <a:lvl3pPr>
              <a:defRPr sz="900"/>
            </a:lvl3pPr>
            <a:lvl4pPr>
              <a:defRPr sz="800"/>
            </a:lvl4pPr>
            <a:lvl5pPr>
              <a:defRPr sz="800"/>
            </a:lvl5pPr>
          </a:lstStyle>
          <a:p>
            <a:pPr lvl="0"/>
            <a:r>
              <a:rPr lang="lt-LT" noProof="0" dirty="0" err="1"/>
              <a:t>name@domain.com</a:t>
            </a:r>
            <a:br>
              <a:rPr lang="lt-LT" noProof="0" dirty="0"/>
            </a:br>
            <a:r>
              <a:rPr lang="lt-LT" noProof="0" dirty="0"/>
              <a:t>+000 000 00 000</a:t>
            </a:r>
            <a:endParaRPr lang="en-US" noProof="0" dirty="0"/>
          </a:p>
        </p:txBody>
      </p:sp>
    </p:spTree>
    <p:extLst>
      <p:ext uri="{BB962C8B-B14F-4D97-AF65-F5344CB8AC3E}">
        <p14:creationId xmlns:p14="http://schemas.microsoft.com/office/powerpoint/2010/main" val="1046804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Skyrius">
    <p:bg>
      <p:bgPr>
        <a:solidFill>
          <a:schemeClr val="accent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AAA3A4-CB12-F642-B77E-F32DB9F3F66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07818"/>
            <a:ext cx="12192000" cy="6650182"/>
          </a:xfrm>
          <a:prstGeom prst="rect">
            <a:avLst/>
          </a:prstGeom>
        </p:spPr>
      </p:pic>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08" y="492062"/>
            <a:ext cx="1041098" cy="296465"/>
          </a:xfrm>
          <a:prstGeom prst="rect">
            <a:avLst/>
          </a:prstGeom>
        </p:spPr>
      </p:pic>
      <p:sp>
        <p:nvSpPr>
          <p:cNvPr id="4" name="Title 3">
            <a:extLst>
              <a:ext uri="{FF2B5EF4-FFF2-40B4-BE49-F238E27FC236}">
                <a16:creationId xmlns:a16="http://schemas.microsoft.com/office/drawing/2014/main" id="{5A964CC1-BD46-B14A-8F54-DAD8428561EF}"/>
              </a:ext>
            </a:extLst>
          </p:cNvPr>
          <p:cNvSpPr>
            <a:spLocks noGrp="1"/>
          </p:cNvSpPr>
          <p:nvPr>
            <p:ph type="title" hasCustomPrompt="1"/>
          </p:nvPr>
        </p:nvSpPr>
        <p:spPr>
          <a:xfrm>
            <a:off x="1432506" y="3768462"/>
            <a:ext cx="6972939" cy="1908314"/>
          </a:xfrm>
          <a:prstGeom prst="rect">
            <a:avLst/>
          </a:prstGeom>
        </p:spPr>
        <p:txBody>
          <a:bodyPr anchor="b"/>
          <a:lstStyle>
            <a:lvl1pPr>
              <a:defRPr>
                <a:solidFill>
                  <a:schemeClr val="bg1"/>
                </a:solidFill>
              </a:defRPr>
            </a:lvl1pPr>
          </a:lstStyle>
          <a:p>
            <a:r>
              <a:rPr lang="lt-LT" noProof="0"/>
              <a:t>Paskaitos pavadinimas</a:t>
            </a:r>
          </a:p>
        </p:txBody>
      </p:sp>
      <p:sp>
        <p:nvSpPr>
          <p:cNvPr id="11" name="Text Placeholder 10">
            <a:extLst>
              <a:ext uri="{FF2B5EF4-FFF2-40B4-BE49-F238E27FC236}">
                <a16:creationId xmlns:a16="http://schemas.microsoft.com/office/drawing/2014/main" id="{7E693928-5B3C-66C0-162C-B331F3FDD1AC}"/>
              </a:ext>
            </a:extLst>
          </p:cNvPr>
          <p:cNvSpPr>
            <a:spLocks noGrp="1"/>
          </p:cNvSpPr>
          <p:nvPr>
            <p:ph type="body" sz="quarter" idx="10" hasCustomPrompt="1"/>
          </p:nvPr>
        </p:nvSpPr>
        <p:spPr>
          <a:xfrm>
            <a:off x="1" y="4200464"/>
            <a:ext cx="1432506" cy="1990725"/>
          </a:xfrm>
          <a:prstGeom prst="rect">
            <a:avLst/>
          </a:prstGeom>
        </p:spPr>
        <p:txBody>
          <a:bodyPr lIns="0" tIns="0" rIns="0" bIns="0" anchor="b" anchorCtr="0"/>
          <a:lstStyle>
            <a:lvl1pPr marL="0" indent="0" algn="r">
              <a:lnSpc>
                <a:spcPct val="100000"/>
              </a:lnSpc>
              <a:spcBef>
                <a:spcPts val="0"/>
              </a:spcBef>
              <a:buNone/>
              <a:defRPr sz="20000" b="1">
                <a:solidFill>
                  <a:schemeClr val="bg1"/>
                </a:solidFill>
              </a:defRPr>
            </a:lvl1pPr>
          </a:lstStyle>
          <a:p>
            <a:pPr lvl="0"/>
            <a:r>
              <a:rPr lang="lt-LT" noProof="0"/>
              <a:t>#</a:t>
            </a:r>
          </a:p>
        </p:txBody>
      </p:sp>
      <p:sp>
        <p:nvSpPr>
          <p:cNvPr id="13" name="Text Placeholder 12">
            <a:extLst>
              <a:ext uri="{FF2B5EF4-FFF2-40B4-BE49-F238E27FC236}">
                <a16:creationId xmlns:a16="http://schemas.microsoft.com/office/drawing/2014/main" id="{C0FCC5E0-720C-FDEE-4F8A-B94A5B307D02}"/>
              </a:ext>
            </a:extLst>
          </p:cNvPr>
          <p:cNvSpPr>
            <a:spLocks noGrp="1"/>
          </p:cNvSpPr>
          <p:nvPr>
            <p:ph type="body" sz="quarter" idx="11" hasCustomPrompt="1"/>
          </p:nvPr>
        </p:nvSpPr>
        <p:spPr>
          <a:xfrm>
            <a:off x="0" y="3405043"/>
            <a:ext cx="1908313" cy="363419"/>
          </a:xfrm>
          <a:prstGeom prst="rect">
            <a:avLst/>
          </a:prstGeom>
        </p:spPr>
        <p:txBody>
          <a:bodyPr lIns="0" tIns="0" rIns="0" bIns="0"/>
          <a:lstStyle>
            <a:lvl1pPr marL="0" indent="0" algn="l">
              <a:buNone/>
              <a:defRPr sz="2000" b="1">
                <a:solidFill>
                  <a:schemeClr val="bg1"/>
                </a:solidFill>
              </a:defRPr>
            </a:lvl1pPr>
          </a:lstStyle>
          <a:p>
            <a:pPr lvl="0"/>
            <a:r>
              <a:rPr lang="lt-LT" noProof="0"/>
              <a:t>Type</a:t>
            </a:r>
          </a:p>
        </p:txBody>
      </p:sp>
    </p:spTree>
    <p:extLst>
      <p:ext uri="{BB962C8B-B14F-4D97-AF65-F5344CB8AC3E}">
        <p14:creationId xmlns:p14="http://schemas.microsoft.com/office/powerpoint/2010/main" val="1630855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askaitos struktūra">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7283BC3-418F-4B42-92AC-FA81462BE82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2872" y="315023"/>
            <a:ext cx="8991331" cy="13441585"/>
          </a:xfrm>
          <a:prstGeom prst="rect">
            <a:avLst/>
          </a:prstGeom>
        </p:spPr>
      </p:pic>
      <p:sp>
        <p:nvSpPr>
          <p:cNvPr id="6" name="Text Placeholder 5">
            <a:extLst>
              <a:ext uri="{FF2B5EF4-FFF2-40B4-BE49-F238E27FC236}">
                <a16:creationId xmlns:a16="http://schemas.microsoft.com/office/drawing/2014/main" id="{557F6E38-6179-6412-6DB1-3AE656363A63}"/>
              </a:ext>
            </a:extLst>
          </p:cNvPr>
          <p:cNvSpPr>
            <a:spLocks noGrp="1"/>
          </p:cNvSpPr>
          <p:nvPr>
            <p:ph type="body" sz="quarter" idx="14"/>
          </p:nvPr>
        </p:nvSpPr>
        <p:spPr>
          <a:xfrm>
            <a:off x="565266" y="1411961"/>
            <a:ext cx="5530734" cy="5131015"/>
          </a:xfrm>
          <a:prstGeom prst="rect">
            <a:avLst/>
          </a:prstGeom>
        </p:spPr>
        <p:txBody>
          <a:bodyPr/>
          <a:lstStyle>
            <a:lvl1pPr marL="228600" indent="-228600">
              <a:buFont typeface="System Font Regular"/>
              <a:buChar char="–"/>
              <a:defRPr sz="2400">
                <a:solidFill>
                  <a:schemeClr val="bg1"/>
                </a:solidFill>
              </a:defRPr>
            </a:lvl1pPr>
            <a:lvl2pPr marL="685800" indent="-228600">
              <a:buFont typeface="Courier New" panose="02070309020205020404" pitchFamily="49" charset="0"/>
              <a:buChar char="o"/>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lt-LT" noProof="0"/>
              <a:t>Click to edit Master text styles</a:t>
            </a:r>
          </a:p>
        </p:txBody>
      </p:sp>
    </p:spTree>
    <p:extLst>
      <p:ext uri="{BB962C8B-B14F-4D97-AF65-F5344CB8AC3E}">
        <p14:creationId xmlns:p14="http://schemas.microsoft.com/office/powerpoint/2010/main" val="6639219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lausimas auditorijai">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7B9B736-8059-9E4F-8226-97318FD73F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8605" y="415290"/>
            <a:ext cx="11194789" cy="6027420"/>
          </a:xfrm>
          <a:prstGeom prst="rect">
            <a:avLst/>
          </a:prstGeom>
        </p:spPr>
      </p:pic>
      <p:sp>
        <p:nvSpPr>
          <p:cNvPr id="11" name="Title 10">
            <a:extLst>
              <a:ext uri="{FF2B5EF4-FFF2-40B4-BE49-F238E27FC236}">
                <a16:creationId xmlns:a16="http://schemas.microsoft.com/office/drawing/2014/main" id="{BC0F03C4-3A8C-4FCE-B447-DE322F73619C}"/>
              </a:ext>
            </a:extLst>
          </p:cNvPr>
          <p:cNvSpPr>
            <a:spLocks noGrp="1"/>
          </p:cNvSpPr>
          <p:nvPr>
            <p:ph type="title" hasCustomPrompt="1"/>
          </p:nvPr>
        </p:nvSpPr>
        <p:spPr>
          <a:xfrm>
            <a:off x="3315694" y="2127884"/>
            <a:ext cx="5560609" cy="2602231"/>
          </a:xfrm>
          <a:prstGeom prst="rect">
            <a:avLst/>
          </a:prstGeom>
        </p:spPr>
        <p:txBody>
          <a:bodyPr anchor="ctr"/>
          <a:lstStyle>
            <a:lvl1pPr algn="ctr">
              <a:defRPr sz="4800" b="1">
                <a:solidFill>
                  <a:schemeClr val="bg1"/>
                </a:solidFill>
                <a:latin typeface="Arial" panose="020B0604020202020204" pitchFamily="34" charset="0"/>
                <a:cs typeface="Arial" panose="020B0604020202020204" pitchFamily="34" charset="0"/>
              </a:defRPr>
            </a:lvl1pPr>
          </a:lstStyle>
          <a:p>
            <a:r>
              <a:rPr lang="lt-LT" noProof="0" dirty="0" err="1"/>
              <a:t>Title</a:t>
            </a:r>
            <a:r>
              <a:rPr lang="lt-LT" noProof="0" dirty="0"/>
              <a:t> </a:t>
            </a:r>
            <a:r>
              <a:rPr lang="lt-LT" noProof="0" dirty="0" err="1"/>
              <a:t>of</a:t>
            </a:r>
            <a:r>
              <a:rPr lang="lt-LT" noProof="0" dirty="0"/>
              <a:t> </a:t>
            </a:r>
            <a:r>
              <a:rPr lang="lt-LT" noProof="0" dirty="0" err="1"/>
              <a:t>the</a:t>
            </a:r>
            <a:r>
              <a:rPr lang="lt-LT" noProof="0" dirty="0"/>
              <a:t> </a:t>
            </a:r>
            <a:r>
              <a:rPr lang="lt-LT" noProof="0" dirty="0" err="1"/>
              <a:t>presentation</a:t>
            </a:r>
            <a:endParaRPr lang="en-US" noProof="0" dirty="0"/>
          </a:p>
        </p:txBody>
      </p:sp>
    </p:spTree>
    <p:extLst>
      <p:ext uri="{BB962C8B-B14F-4D97-AF65-F5344CB8AC3E}">
        <p14:creationId xmlns:p14="http://schemas.microsoft.com/office/powerpoint/2010/main" val="10652382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eksta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3D24A7-BC2A-264B-86EC-2FB74CE95DA0}"/>
              </a:ext>
            </a:extLst>
          </p:cNvPr>
          <p:cNvSpPr>
            <a:spLocks noGrp="1"/>
          </p:cNvSpPr>
          <p:nvPr>
            <p:ph type="title" hasCustomPrompt="1"/>
          </p:nvPr>
        </p:nvSpPr>
        <p:spPr>
          <a:xfrm>
            <a:off x="550863" y="296657"/>
            <a:ext cx="11125200" cy="1325563"/>
          </a:xfrm>
          <a:prstGeom prst="rect">
            <a:avLst/>
          </a:prstGeom>
        </p:spPr>
        <p:txBody>
          <a:bodyPr/>
          <a:lstStyle/>
          <a:p>
            <a:r>
              <a:rPr lang="lt-LT" noProof="0"/>
              <a:t>Heading</a:t>
            </a:r>
          </a:p>
        </p:txBody>
      </p:sp>
      <p:pic>
        <p:nvPicPr>
          <p:cNvPr id="2" name="Picture 1">
            <a:extLst>
              <a:ext uri="{FF2B5EF4-FFF2-40B4-BE49-F238E27FC236}">
                <a16:creationId xmlns:a16="http://schemas.microsoft.com/office/drawing/2014/main" id="{A697E808-BF1C-2B7B-9F44-4C31DF6E91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5" name="Text Placeholder 4">
            <a:extLst>
              <a:ext uri="{FF2B5EF4-FFF2-40B4-BE49-F238E27FC236}">
                <a16:creationId xmlns:a16="http://schemas.microsoft.com/office/drawing/2014/main" id="{ADFA4B00-7118-9FA3-DCE8-1E9B4544CACE}"/>
              </a:ext>
            </a:extLst>
          </p:cNvPr>
          <p:cNvSpPr>
            <a:spLocks noGrp="1"/>
          </p:cNvSpPr>
          <p:nvPr>
            <p:ph type="body" sz="quarter" idx="10"/>
          </p:nvPr>
        </p:nvSpPr>
        <p:spPr>
          <a:xfrm>
            <a:off x="550863" y="2279650"/>
            <a:ext cx="11125200" cy="3913188"/>
          </a:xfrm>
          <a:prstGeom prst="rect">
            <a:avLst/>
          </a:prstGeom>
        </p:spPr>
        <p:txBody>
          <a:bodyPr/>
          <a:lstStyle>
            <a:lvl1pPr marL="228600" indent="-228600">
              <a:lnSpc>
                <a:spcPct val="100000"/>
              </a:lnSpc>
              <a:spcBef>
                <a:spcPts val="600"/>
              </a:spcBef>
              <a:buFont typeface="System Font Regular"/>
              <a:buChar char="–"/>
              <a:defRPr/>
            </a:lvl1pPr>
            <a:lvl2pPr marL="577850" indent="-301625">
              <a:buFont typeface="Courier New" panose="02070309020205020404" pitchFamily="49" charset="0"/>
              <a:buChar char="o"/>
              <a:tabLst/>
              <a:defRPr/>
            </a:lvl2pPr>
            <a:lvl3pPr marL="979488" indent="-350838">
              <a:buFont typeface="Arial" panose="020B0604020202020204" pitchFamily="34" charset="0"/>
              <a:buChar char="•"/>
              <a:tabLst/>
              <a:defRPr/>
            </a:lvl3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15875853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47">
          <p15:clr>
            <a:srgbClr val="FBAE40"/>
          </p15:clr>
        </p15:guide>
        <p15:guide id="4" pos="7355">
          <p15:clr>
            <a:srgbClr val="FBAE40"/>
          </p15:clr>
        </p15:guide>
        <p15:guide id="5" orient="horz" pos="1480">
          <p15:clr>
            <a:srgbClr val="FBAE40"/>
          </p15:clr>
        </p15:guide>
        <p15:guide id="6" orient="horz" pos="1026">
          <p15:clr>
            <a:srgbClr val="FBAE40"/>
          </p15:clr>
        </p15:guide>
        <p15:guide id="7" orient="horz" pos="187">
          <p15:clr>
            <a:srgbClr val="FBAE40"/>
          </p15:clr>
        </p15:guide>
        <p15:guide id="8" orient="horz" pos="38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erminų skaidrė">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3D24A7-BC2A-264B-86EC-2FB74CE95DA0}"/>
              </a:ext>
            </a:extLst>
          </p:cNvPr>
          <p:cNvSpPr>
            <a:spLocks noGrp="1"/>
          </p:cNvSpPr>
          <p:nvPr>
            <p:ph type="title" hasCustomPrompt="1"/>
          </p:nvPr>
        </p:nvSpPr>
        <p:spPr>
          <a:xfrm>
            <a:off x="550862" y="296657"/>
            <a:ext cx="11112817" cy="1325563"/>
          </a:xfrm>
          <a:prstGeom prst="rect">
            <a:avLst/>
          </a:prstGeom>
        </p:spPr>
        <p:txBody>
          <a:bodyPr/>
          <a:lstStyle/>
          <a:p>
            <a:r>
              <a:rPr lang="lt-LT" noProof="0"/>
              <a:t>Heading</a:t>
            </a:r>
          </a:p>
        </p:txBody>
      </p:sp>
      <p:pic>
        <p:nvPicPr>
          <p:cNvPr id="2" name="Picture 1">
            <a:extLst>
              <a:ext uri="{FF2B5EF4-FFF2-40B4-BE49-F238E27FC236}">
                <a16:creationId xmlns:a16="http://schemas.microsoft.com/office/drawing/2014/main" id="{A697E808-BF1C-2B7B-9F44-4C31DF6E91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5" name="Text Placeholder 4">
            <a:extLst>
              <a:ext uri="{FF2B5EF4-FFF2-40B4-BE49-F238E27FC236}">
                <a16:creationId xmlns:a16="http://schemas.microsoft.com/office/drawing/2014/main" id="{A18D0F73-C04F-E1CD-ABE9-873E6D97D192}"/>
              </a:ext>
            </a:extLst>
          </p:cNvPr>
          <p:cNvSpPr>
            <a:spLocks noGrp="1"/>
          </p:cNvSpPr>
          <p:nvPr>
            <p:ph type="body" sz="quarter" idx="10" hasCustomPrompt="1"/>
          </p:nvPr>
        </p:nvSpPr>
        <p:spPr>
          <a:xfrm>
            <a:off x="550863" y="2349500"/>
            <a:ext cx="11112500" cy="3816350"/>
          </a:xfrm>
          <a:prstGeom prst="rect">
            <a:avLst/>
          </a:prstGeom>
        </p:spPr>
        <p:txBody>
          <a:bodyPr/>
          <a:lstStyle>
            <a:lvl1pPr>
              <a:defRPr sz="2400" b="1">
                <a:solidFill>
                  <a:schemeClr val="accent1"/>
                </a:solidFill>
              </a:defRPr>
            </a:lvl1pPr>
            <a:lvl2pPr marL="685800" indent="-228600">
              <a:lnSpc>
                <a:spcPct val="100000"/>
              </a:lnSpc>
              <a:spcBef>
                <a:spcPts val="0"/>
              </a:spcBef>
              <a:spcAft>
                <a:spcPts val="600"/>
              </a:spcAft>
              <a:buFont typeface="System Font Regular"/>
              <a:buChar char="–"/>
              <a:defRPr/>
            </a:lvl2pPr>
          </a:lstStyle>
          <a:p>
            <a:pPr lvl="0"/>
            <a:r>
              <a:rPr lang="lt-LT" noProof="0"/>
              <a:t>Terminas 1</a:t>
            </a:r>
          </a:p>
          <a:p>
            <a:pPr lvl="1"/>
            <a:r>
              <a:rPr lang="lt-LT" noProof="0"/>
              <a:t>Termino paaiškinimas</a:t>
            </a:r>
          </a:p>
          <a:p>
            <a:pPr lvl="0"/>
            <a:r>
              <a:rPr lang="lt-LT" noProof="0"/>
              <a:t>Terminas 2</a:t>
            </a:r>
          </a:p>
          <a:p>
            <a:pPr lvl="1"/>
            <a:r>
              <a:rPr lang="lt-LT" noProof="0"/>
              <a:t>Termino paaiškinimas</a:t>
            </a:r>
          </a:p>
          <a:p>
            <a:pPr lvl="0"/>
            <a:r>
              <a:rPr lang="lt-LT" noProof="0"/>
              <a:t>Terminas 3</a:t>
            </a:r>
          </a:p>
          <a:p>
            <a:pPr lvl="1"/>
            <a:r>
              <a:rPr lang="lt-LT" noProof="0"/>
              <a:t>Termino paaiškinimas</a:t>
            </a:r>
          </a:p>
          <a:p>
            <a:pPr lvl="1"/>
            <a:endParaRPr lang="lt-LT" noProof="0"/>
          </a:p>
          <a:p>
            <a:pPr lvl="1"/>
            <a:endParaRPr lang="lt-LT" noProof="0"/>
          </a:p>
          <a:p>
            <a:pPr lvl="1"/>
            <a:endParaRPr lang="lt-LT" noProof="0"/>
          </a:p>
        </p:txBody>
      </p:sp>
    </p:spTree>
    <p:extLst>
      <p:ext uri="{BB962C8B-B14F-4D97-AF65-F5344CB8AC3E}">
        <p14:creationId xmlns:p14="http://schemas.microsoft.com/office/powerpoint/2010/main" val="1845948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47">
          <p15:clr>
            <a:srgbClr val="FBAE40"/>
          </p15:clr>
        </p15:guide>
        <p15:guide id="4" pos="7355">
          <p15:clr>
            <a:srgbClr val="FBAE40"/>
          </p15:clr>
        </p15:guide>
        <p15:guide id="5" orient="horz" pos="1480">
          <p15:clr>
            <a:srgbClr val="FBAE40"/>
          </p15:clr>
        </p15:guide>
        <p15:guide id="6" orient="horz" pos="1026">
          <p15:clr>
            <a:srgbClr val="FBAE40"/>
          </p15:clr>
        </p15:guide>
        <p15:guide id="7" orient="horz" pos="187">
          <p15:clr>
            <a:srgbClr val="FBAE40"/>
          </p15:clr>
        </p15:guide>
        <p15:guide id="8" orient="horz" pos="388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1_Iliustracijos skaidrė">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97E808-BF1C-2B7B-9F44-4C31DF6E916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Tree>
    <p:extLst>
      <p:ext uri="{BB962C8B-B14F-4D97-AF65-F5344CB8AC3E}">
        <p14:creationId xmlns:p14="http://schemas.microsoft.com/office/powerpoint/2010/main" val="11189121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47">
          <p15:clr>
            <a:srgbClr val="FBAE40"/>
          </p15:clr>
        </p15:guide>
        <p15:guide id="4" pos="7355">
          <p15:clr>
            <a:srgbClr val="FBAE40"/>
          </p15:clr>
        </p15:guide>
        <p15:guide id="5" orient="horz" pos="1480">
          <p15:clr>
            <a:srgbClr val="FBAE40"/>
          </p15:clr>
        </p15:guide>
        <p15:guide id="6" orient="horz" pos="1026">
          <p15:clr>
            <a:srgbClr val="FBAE40"/>
          </p15:clr>
        </p15:guide>
        <p15:guide id="7" orient="horz" pos="187">
          <p15:clr>
            <a:srgbClr val="FBAE40"/>
          </p15:clr>
        </p15:guide>
        <p15:guide id="8" orient="horz" pos="388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ekstas_mėl">
    <p:bg>
      <p:bgPr>
        <a:solidFill>
          <a:schemeClr val="accent1"/>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9280" y="365126"/>
            <a:ext cx="1041098" cy="296465"/>
          </a:xfrm>
          <a:prstGeom prst="rect">
            <a:avLst/>
          </a:prstGeom>
        </p:spPr>
      </p:pic>
      <p:sp>
        <p:nvSpPr>
          <p:cNvPr id="2" name="Title 1">
            <a:extLst>
              <a:ext uri="{FF2B5EF4-FFF2-40B4-BE49-F238E27FC236}">
                <a16:creationId xmlns:a16="http://schemas.microsoft.com/office/drawing/2014/main" id="{3B624B00-87F4-0147-B0E1-12D107222D5B}"/>
              </a:ext>
            </a:extLst>
          </p:cNvPr>
          <p:cNvSpPr>
            <a:spLocks noGrp="1"/>
          </p:cNvSpPr>
          <p:nvPr>
            <p:ph type="title" hasCustomPrompt="1"/>
          </p:nvPr>
        </p:nvSpPr>
        <p:spPr>
          <a:xfrm>
            <a:off x="571620" y="265735"/>
            <a:ext cx="10782180" cy="1325563"/>
          </a:xfrm>
          <a:prstGeom prst="rect">
            <a:avLst/>
          </a:prstGeom>
        </p:spPr>
        <p:txBody>
          <a:bodyPr/>
          <a:lstStyle>
            <a:lvl1pPr>
              <a:defRPr>
                <a:solidFill>
                  <a:schemeClr val="bg1"/>
                </a:solidFill>
              </a:defRPr>
            </a:lvl1pPr>
          </a:lstStyle>
          <a:p>
            <a:r>
              <a:rPr lang="en-GB" dirty="0"/>
              <a:t>Heading</a:t>
            </a:r>
            <a:endParaRPr lang="en-LT" dirty="0"/>
          </a:p>
        </p:txBody>
      </p:sp>
      <p:sp>
        <p:nvSpPr>
          <p:cNvPr id="6" name="Text Placeholder 5">
            <a:extLst>
              <a:ext uri="{FF2B5EF4-FFF2-40B4-BE49-F238E27FC236}">
                <a16:creationId xmlns:a16="http://schemas.microsoft.com/office/drawing/2014/main" id="{29C3DD15-7D91-1945-B0CE-259AB36DDBB3}"/>
              </a:ext>
            </a:extLst>
          </p:cNvPr>
          <p:cNvSpPr>
            <a:spLocks noGrp="1"/>
          </p:cNvSpPr>
          <p:nvPr>
            <p:ph type="body" sz="quarter" idx="12" hasCustomPrompt="1"/>
          </p:nvPr>
        </p:nvSpPr>
        <p:spPr>
          <a:xfrm>
            <a:off x="571500" y="3340100"/>
            <a:ext cx="5524500" cy="2484438"/>
          </a:xfrm>
          <a:prstGeom prst="rect">
            <a:avLst/>
          </a:prstGeom>
        </p:spPr>
        <p:txBody>
          <a:bodyPr/>
          <a:lstStyle>
            <a:lvl1pPr>
              <a:buNone/>
              <a:defRPr>
                <a:solidFill>
                  <a:schemeClr val="bg1"/>
                </a:solidFill>
              </a:defRPr>
            </a:lvl1pPr>
          </a:lstStyle>
          <a:p>
            <a:pPr lvl="0"/>
            <a:r>
              <a:rPr lang="en-GB" dirty="0"/>
              <a:t>Content</a:t>
            </a:r>
            <a:endParaRPr lang="en-LT" dirty="0"/>
          </a:p>
        </p:txBody>
      </p:sp>
    </p:spTree>
    <p:extLst>
      <p:ext uri="{BB962C8B-B14F-4D97-AF65-F5344CB8AC3E}">
        <p14:creationId xmlns:p14="http://schemas.microsoft.com/office/powerpoint/2010/main" val="1439005347"/>
      </p:ext>
    </p:extLst>
  </p:cSld>
  <p:clrMapOvr>
    <a:masterClrMapping/>
  </p:clrMapOvr>
  <p:extLst>
    <p:ext uri="{DCECCB84-F9BA-43D5-87BE-67443E8EF086}">
      <p15:sldGuideLst xmlns:p15="http://schemas.microsoft.com/office/powerpoint/2012/main">
        <p15:guide id="1" orient="horz" pos="232"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kyrius">
    <p:bg>
      <p:bgPr>
        <a:solidFill>
          <a:schemeClr val="accent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AAA3A4-CB12-F642-B77E-F32DB9F3F66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650182"/>
          </a:xfrm>
          <a:prstGeom prst="rect">
            <a:avLst/>
          </a:prstGeom>
        </p:spPr>
      </p:pic>
      <p:pic>
        <p:nvPicPr>
          <p:cNvPr id="16" name="Graphic 15">
            <a:extLst>
              <a:ext uri="{FF2B5EF4-FFF2-40B4-BE49-F238E27FC236}">
                <a16:creationId xmlns:a16="http://schemas.microsoft.com/office/drawing/2014/main" id="{C6E8D53C-9568-4824-BE88-31F469051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408" y="492062"/>
            <a:ext cx="1041098" cy="296465"/>
          </a:xfrm>
          <a:prstGeom prst="rect">
            <a:avLst/>
          </a:prstGeom>
        </p:spPr>
      </p:pic>
      <p:sp>
        <p:nvSpPr>
          <p:cNvPr id="4" name="Title 3">
            <a:extLst>
              <a:ext uri="{FF2B5EF4-FFF2-40B4-BE49-F238E27FC236}">
                <a16:creationId xmlns:a16="http://schemas.microsoft.com/office/drawing/2014/main" id="{5A964CC1-BD46-B14A-8F54-DAD8428561EF}"/>
              </a:ext>
            </a:extLst>
          </p:cNvPr>
          <p:cNvSpPr>
            <a:spLocks noGrp="1"/>
          </p:cNvSpPr>
          <p:nvPr>
            <p:ph type="title" hasCustomPrompt="1"/>
          </p:nvPr>
        </p:nvSpPr>
        <p:spPr>
          <a:xfrm>
            <a:off x="301487" y="4084983"/>
            <a:ext cx="6983896" cy="1908314"/>
          </a:xfrm>
          <a:prstGeom prst="rect">
            <a:avLst/>
          </a:prstGeom>
        </p:spPr>
        <p:txBody>
          <a:bodyPr anchor="b"/>
          <a:lstStyle>
            <a:lvl1pPr>
              <a:defRPr>
                <a:solidFill>
                  <a:schemeClr val="bg1"/>
                </a:solidFill>
              </a:defRPr>
            </a:lvl1pPr>
          </a:lstStyle>
          <a:p>
            <a:r>
              <a:rPr lang="en-GB" dirty="0"/>
              <a:t>Chapter title</a:t>
            </a:r>
            <a:endParaRPr lang="en-LT" dirty="0"/>
          </a:p>
        </p:txBody>
      </p:sp>
    </p:spTree>
    <p:extLst>
      <p:ext uri="{BB962C8B-B14F-4D97-AF65-F5344CB8AC3E}">
        <p14:creationId xmlns:p14="http://schemas.microsoft.com/office/powerpoint/2010/main" val="3522808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249322"/>
      </p:ext>
    </p:extLst>
  </p:cSld>
  <p:clrMap bg1="lt1" tx1="dk1" bg2="lt2" tx2="dk2" accent1="accent1" accent2="accent2" accent3="accent3" accent4="accent4" accent5="accent5" accent6="accent6" hlink="hlink" folHlink="folHlink"/>
  <p:sldLayoutIdLst>
    <p:sldLayoutId id="2147483678" r:id="rId1"/>
    <p:sldLayoutId id="2147483681" r:id="rId2"/>
    <p:sldLayoutId id="2147483682" r:id="rId3"/>
    <p:sldLayoutId id="2147483699" r:id="rId4"/>
    <p:sldLayoutId id="2147483692" r:id="rId5"/>
    <p:sldLayoutId id="2147483691" r:id="rId6"/>
    <p:sldLayoutId id="2147483688" r:id="rId7"/>
    <p:sldLayoutId id="2147483673" r:id="rId8"/>
    <p:sldLayoutId id="2147483686" r:id="rId9"/>
    <p:sldLayoutId id="2147483693" r:id="rId10"/>
    <p:sldLayoutId id="2147483696" r:id="rId11"/>
    <p:sldLayoutId id="2147483697" r:id="rId12"/>
    <p:sldLayoutId id="2147483698" r:id="rId13"/>
    <p:sldLayoutId id="2147483694" r:id="rId14"/>
    <p:sldLayoutId id="21474836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vilniustech.lt/files/4385/219/10/19_0/VILNIUS%20TECH%20strategija%202021-2030.pdf" TargetMode="External"/><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0.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A4C4B-CA2F-494A-969F-DD197888F40E}"/>
              </a:ext>
            </a:extLst>
          </p:cNvPr>
          <p:cNvSpPr>
            <a:spLocks noGrp="1"/>
          </p:cNvSpPr>
          <p:nvPr>
            <p:ph type="title"/>
          </p:nvPr>
        </p:nvSpPr>
        <p:spPr>
          <a:xfrm>
            <a:off x="1432507" y="3794657"/>
            <a:ext cx="6972939" cy="1908314"/>
          </a:xfrm>
        </p:spPr>
        <p:txBody>
          <a:bodyPr/>
          <a:lstStyle/>
          <a:p>
            <a:r>
              <a:rPr lang="en-GB" b="1" dirty="0"/>
              <a:t>Planning</a:t>
            </a:r>
            <a:br>
              <a:rPr lang="en-GB" dirty="0"/>
            </a:br>
            <a:r>
              <a:rPr lang="en-GB" sz="3600" dirty="0"/>
              <a:t>Definition of planning. </a:t>
            </a:r>
            <a:r>
              <a:rPr lang="en-GB" sz="3600"/>
              <a:t>Hierarchy of goals. Types </a:t>
            </a:r>
            <a:r>
              <a:rPr lang="en-GB" sz="3600" dirty="0"/>
              <a:t>of </a:t>
            </a:r>
            <a:r>
              <a:rPr lang="en-GB" sz="3600"/>
              <a:t>planning.</a:t>
            </a:r>
            <a:endParaRPr lang="en-GB" dirty="0"/>
          </a:p>
        </p:txBody>
      </p:sp>
      <p:sp>
        <p:nvSpPr>
          <p:cNvPr id="2" name="Text Placeholder 1">
            <a:extLst>
              <a:ext uri="{FF2B5EF4-FFF2-40B4-BE49-F238E27FC236}">
                <a16:creationId xmlns:a16="http://schemas.microsoft.com/office/drawing/2014/main" id="{7EDA0E54-9893-AE4F-ADD2-3224247F5030}"/>
              </a:ext>
            </a:extLst>
          </p:cNvPr>
          <p:cNvSpPr>
            <a:spLocks noGrp="1"/>
          </p:cNvSpPr>
          <p:nvPr>
            <p:ph type="body" sz="quarter" idx="10"/>
          </p:nvPr>
        </p:nvSpPr>
        <p:spPr/>
        <p:txBody>
          <a:bodyPr/>
          <a:lstStyle/>
          <a:p>
            <a:r>
              <a:rPr lang="en-GB"/>
              <a:t>4</a:t>
            </a:r>
          </a:p>
        </p:txBody>
      </p:sp>
      <p:sp>
        <p:nvSpPr>
          <p:cNvPr id="5" name="Text Placeholder 4">
            <a:extLst>
              <a:ext uri="{FF2B5EF4-FFF2-40B4-BE49-F238E27FC236}">
                <a16:creationId xmlns:a16="http://schemas.microsoft.com/office/drawing/2014/main" id="{57CDBA6D-BF5F-4097-6368-8CCAC8E67457}"/>
              </a:ext>
            </a:extLst>
          </p:cNvPr>
          <p:cNvSpPr>
            <a:spLocks noGrp="1"/>
          </p:cNvSpPr>
          <p:nvPr>
            <p:ph type="body" sz="quarter" idx="11"/>
          </p:nvPr>
        </p:nvSpPr>
        <p:spPr/>
        <p:txBody>
          <a:bodyPr/>
          <a:lstStyle/>
          <a:p>
            <a:r>
              <a:rPr lang="en-GB"/>
              <a:t>Lecture</a:t>
            </a:r>
          </a:p>
        </p:txBody>
      </p:sp>
    </p:spTree>
    <p:extLst>
      <p:ext uri="{BB962C8B-B14F-4D97-AF65-F5344CB8AC3E}">
        <p14:creationId xmlns:p14="http://schemas.microsoft.com/office/powerpoint/2010/main" val="3888866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1E0E-95FC-AF49-DD56-31945B22D44F}"/>
              </a:ext>
            </a:extLst>
          </p:cNvPr>
          <p:cNvSpPr>
            <a:spLocks noGrp="1"/>
          </p:cNvSpPr>
          <p:nvPr>
            <p:ph type="title"/>
          </p:nvPr>
        </p:nvSpPr>
        <p:spPr/>
        <p:txBody>
          <a:bodyPr/>
          <a:lstStyle/>
          <a:p>
            <a:r>
              <a:rPr lang="en-GB" dirty="0"/>
              <a:t>What defines the direction of the organization?</a:t>
            </a:r>
          </a:p>
        </p:txBody>
      </p:sp>
      <p:sp>
        <p:nvSpPr>
          <p:cNvPr id="10" name="Text Placeholder 9">
            <a:extLst>
              <a:ext uri="{FF2B5EF4-FFF2-40B4-BE49-F238E27FC236}">
                <a16:creationId xmlns:a16="http://schemas.microsoft.com/office/drawing/2014/main" id="{5960829B-0027-B58F-B1C0-DE71394E22CD}"/>
              </a:ext>
            </a:extLst>
          </p:cNvPr>
          <p:cNvSpPr>
            <a:spLocks noGrp="1"/>
          </p:cNvSpPr>
          <p:nvPr>
            <p:ph type="body" sz="quarter" idx="10"/>
          </p:nvPr>
        </p:nvSpPr>
        <p:spPr>
          <a:xfrm>
            <a:off x="6427811" y="2279650"/>
            <a:ext cx="5248251" cy="3913188"/>
          </a:xfrm>
        </p:spPr>
        <p:txBody>
          <a:bodyPr/>
          <a:lstStyle/>
          <a:p>
            <a:pPr marL="342900" indent="-342900">
              <a:spcAft>
                <a:spcPts val="600"/>
              </a:spcAft>
              <a:buFont typeface="System Font Regular"/>
              <a:buChar char="–"/>
            </a:pPr>
            <a:r>
              <a:rPr lang="en-GB" sz="2000" dirty="0"/>
              <a:t>Mission, vision, and values are components of an organization's </a:t>
            </a:r>
            <a:r>
              <a:rPr lang="en-GB" sz="2000" dirty="0">
                <a:highlight>
                  <a:srgbClr val="FFFF00"/>
                </a:highlight>
              </a:rPr>
              <a:t>core strength or target orientation</a:t>
            </a:r>
          </a:p>
          <a:p>
            <a:pPr marL="342900" indent="-342900">
              <a:spcAft>
                <a:spcPts val="600"/>
              </a:spcAft>
              <a:buFont typeface="System Font Regular"/>
              <a:buChar char="–"/>
            </a:pPr>
            <a:r>
              <a:rPr lang="en-GB" sz="2000" dirty="0"/>
              <a:t>These statements together:</a:t>
            </a:r>
          </a:p>
          <a:p>
            <a:pPr marL="692150" lvl="1" indent="-342900">
              <a:spcAft>
                <a:spcPts val="600"/>
              </a:spcAft>
            </a:pPr>
            <a:r>
              <a:rPr lang="en-GB" sz="1600" dirty="0"/>
              <a:t>establish the direction of the organization</a:t>
            </a:r>
          </a:p>
          <a:p>
            <a:pPr marL="692150" lvl="1" indent="-342900">
              <a:spcAft>
                <a:spcPts val="600"/>
              </a:spcAft>
            </a:pPr>
            <a:r>
              <a:rPr lang="en-GB" sz="1600" dirty="0"/>
              <a:t>inform stakeholders about current and future strategies</a:t>
            </a:r>
          </a:p>
          <a:p>
            <a:pPr marL="692150" lvl="1" indent="-342900">
              <a:spcAft>
                <a:spcPts val="600"/>
              </a:spcAft>
            </a:pPr>
            <a:r>
              <a:rPr lang="en-GB" sz="1600" dirty="0"/>
              <a:t>allow for the formulation of measurable goals and objectives that can be used to assess the success of the organization.</a:t>
            </a:r>
            <a:endParaRPr lang="en-GB" sz="1200" dirty="0"/>
          </a:p>
        </p:txBody>
      </p:sp>
      <p:graphicFrame>
        <p:nvGraphicFramePr>
          <p:cNvPr id="6" name="Diagram 5">
            <a:extLst>
              <a:ext uri="{FF2B5EF4-FFF2-40B4-BE49-F238E27FC236}">
                <a16:creationId xmlns:a16="http://schemas.microsoft.com/office/drawing/2014/main" id="{5A572050-DF3D-2890-C6A3-273A7629AC19}"/>
              </a:ext>
            </a:extLst>
          </p:cNvPr>
          <p:cNvGraphicFramePr/>
          <p:nvPr>
            <p:extLst>
              <p:ext uri="{D42A27DB-BD31-4B8C-83A1-F6EECF244321}">
                <p14:modId xmlns:p14="http://schemas.microsoft.com/office/powerpoint/2010/main" val="92310680"/>
              </p:ext>
            </p:extLst>
          </p:nvPr>
        </p:nvGraphicFramePr>
        <p:xfrm>
          <a:off x="204891" y="1439333"/>
          <a:ext cx="567159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9786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64FA8-25A9-9A46-FE71-A79311AED1AA}"/>
              </a:ext>
            </a:extLst>
          </p:cNvPr>
          <p:cNvSpPr>
            <a:spLocks noGrp="1"/>
          </p:cNvSpPr>
          <p:nvPr>
            <p:ph type="title"/>
          </p:nvPr>
        </p:nvSpPr>
        <p:spPr/>
        <p:txBody>
          <a:bodyPr/>
          <a:lstStyle/>
          <a:p>
            <a:r>
              <a:rPr lang="en-GB" dirty="0"/>
              <a:t>Organizational target orientation</a:t>
            </a:r>
          </a:p>
        </p:txBody>
      </p:sp>
      <p:sp>
        <p:nvSpPr>
          <p:cNvPr id="3" name="Text Placeholder 2">
            <a:extLst>
              <a:ext uri="{FF2B5EF4-FFF2-40B4-BE49-F238E27FC236}">
                <a16:creationId xmlns:a16="http://schemas.microsoft.com/office/drawing/2014/main" id="{26DF433D-83EE-0D95-644A-20AD2D5FE83E}"/>
              </a:ext>
            </a:extLst>
          </p:cNvPr>
          <p:cNvSpPr>
            <a:spLocks noGrp="1"/>
          </p:cNvSpPr>
          <p:nvPr>
            <p:ph type="body" sz="quarter" idx="10"/>
          </p:nvPr>
        </p:nvSpPr>
        <p:spPr>
          <a:xfrm>
            <a:off x="563563" y="1665288"/>
            <a:ext cx="11112500" cy="3816350"/>
          </a:xfrm>
        </p:spPr>
        <p:txBody>
          <a:bodyPr/>
          <a:lstStyle/>
          <a:p>
            <a:r>
              <a:rPr lang="en-GB" dirty="0"/>
              <a:t>Mission</a:t>
            </a:r>
          </a:p>
          <a:p>
            <a:pPr lvl="1"/>
            <a:r>
              <a:rPr lang="en-GB" sz="2000" dirty="0"/>
              <a:t>The main purpose or reason for which the organization exists</a:t>
            </a:r>
          </a:p>
          <a:p>
            <a:pPr lvl="1"/>
            <a:r>
              <a:rPr lang="en-GB" sz="2000" dirty="0"/>
              <a:t>The formulation of the mission statement is important because it helps to focus the attention and efforts of organization members on a common purpose</a:t>
            </a:r>
          </a:p>
          <a:p>
            <a:r>
              <a:rPr lang="en-GB" dirty="0"/>
              <a:t>Vision</a:t>
            </a:r>
          </a:p>
          <a:p>
            <a:pPr lvl="1"/>
            <a:r>
              <a:rPr lang="en-GB" sz="2000" dirty="0"/>
              <a:t>An inspiring, emotional statement about the organization in the future, conveying what the organization would like to be in its ideal form</a:t>
            </a:r>
          </a:p>
          <a:p>
            <a:pPr lvl="1"/>
            <a:r>
              <a:rPr lang="en-GB" sz="2000" dirty="0"/>
              <a:t>The formulation of the vision statement helps to understand what the organization hopes to become in the future</a:t>
            </a:r>
          </a:p>
          <a:p>
            <a:r>
              <a:rPr lang="en-GB" dirty="0"/>
              <a:t>Values</a:t>
            </a:r>
          </a:p>
          <a:p>
            <a:pPr lvl="1"/>
            <a:r>
              <a:rPr lang="en-GB" sz="2000" dirty="0"/>
              <a:t>Reflect the core principles and ethics of the organization</a:t>
            </a:r>
          </a:p>
        </p:txBody>
      </p:sp>
    </p:spTree>
    <p:extLst>
      <p:ext uri="{BB962C8B-B14F-4D97-AF65-F5344CB8AC3E}">
        <p14:creationId xmlns:p14="http://schemas.microsoft.com/office/powerpoint/2010/main" val="1699139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483C-ECE3-3145-B5E1-E7FF8C52300E}"/>
              </a:ext>
            </a:extLst>
          </p:cNvPr>
          <p:cNvSpPr>
            <a:spLocks noGrp="1"/>
          </p:cNvSpPr>
          <p:nvPr>
            <p:ph type="title" idx="4294967295"/>
          </p:nvPr>
        </p:nvSpPr>
        <p:spPr>
          <a:xfrm>
            <a:off x="571621" y="365126"/>
            <a:ext cx="3807874" cy="1019058"/>
          </a:xfrm>
          <a:prstGeom prst="rect">
            <a:avLst/>
          </a:prstGeom>
        </p:spPr>
        <p:txBody>
          <a:bodyPr>
            <a:normAutofit fontScale="90000"/>
          </a:bodyPr>
          <a:lstStyle/>
          <a:p>
            <a:r>
              <a:rPr lang="en-GB" dirty="0"/>
              <a:t>Relationship between target orientation and organizational goals</a:t>
            </a:r>
          </a:p>
        </p:txBody>
      </p:sp>
      <p:graphicFrame>
        <p:nvGraphicFramePr>
          <p:cNvPr id="8" name="Diagram 7">
            <a:extLst>
              <a:ext uri="{FF2B5EF4-FFF2-40B4-BE49-F238E27FC236}">
                <a16:creationId xmlns:a16="http://schemas.microsoft.com/office/drawing/2014/main" id="{F2FE5C34-E048-1E1B-1500-366DC21E0151}"/>
              </a:ext>
            </a:extLst>
          </p:cNvPr>
          <p:cNvGraphicFramePr/>
          <p:nvPr>
            <p:extLst>
              <p:ext uri="{D42A27DB-BD31-4B8C-83A1-F6EECF244321}">
                <p14:modId xmlns:p14="http://schemas.microsoft.com/office/powerpoint/2010/main" val="4112374030"/>
              </p:ext>
            </p:extLst>
          </p:nvPr>
        </p:nvGraphicFramePr>
        <p:xfrm>
          <a:off x="3588153" y="394586"/>
          <a:ext cx="8241174" cy="6267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7952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BB7CCF-8B69-E8F8-507D-B2F91836AD58}"/>
              </a:ext>
            </a:extLst>
          </p:cNvPr>
          <p:cNvSpPr>
            <a:spLocks noGrp="1"/>
          </p:cNvSpPr>
          <p:nvPr>
            <p:ph type="title"/>
          </p:nvPr>
        </p:nvSpPr>
        <p:spPr>
          <a:xfrm>
            <a:off x="1416050" y="2127884"/>
            <a:ext cx="9701129" cy="2602231"/>
          </a:xfrm>
        </p:spPr>
        <p:txBody>
          <a:bodyPr/>
          <a:lstStyle/>
          <a:p>
            <a:pPr algn="l"/>
            <a:br>
              <a:rPr lang="en-GB" sz="2800" dirty="0"/>
            </a:br>
            <a:endParaRPr lang="en-GB" sz="2800" dirty="0"/>
          </a:p>
        </p:txBody>
      </p:sp>
      <p:sp>
        <p:nvSpPr>
          <p:cNvPr id="8" name="TextBox 7">
            <a:extLst>
              <a:ext uri="{FF2B5EF4-FFF2-40B4-BE49-F238E27FC236}">
                <a16:creationId xmlns:a16="http://schemas.microsoft.com/office/drawing/2014/main" id="{4798EB38-80E3-1932-5C64-288A5632EBE1}"/>
              </a:ext>
            </a:extLst>
          </p:cNvPr>
          <p:cNvSpPr txBox="1"/>
          <p:nvPr/>
        </p:nvSpPr>
        <p:spPr>
          <a:xfrm>
            <a:off x="1416050" y="630019"/>
            <a:ext cx="9359900" cy="5570756"/>
          </a:xfrm>
          <a:prstGeom prst="rect">
            <a:avLst/>
          </a:prstGeom>
          <a:noFill/>
        </p:spPr>
        <p:txBody>
          <a:bodyPr wrap="square">
            <a:spAutoFit/>
          </a:bodyPr>
          <a:lstStyle/>
          <a:p>
            <a:pPr marL="457200" indent="-457200">
              <a:buFont typeface="Arial" panose="020B0604020202020204" pitchFamily="34" charset="0"/>
              <a:buChar char="•"/>
            </a:pPr>
            <a:r>
              <a:rPr lang="en-GB" sz="2800" dirty="0">
                <a:solidFill>
                  <a:schemeClr val="bg1"/>
                </a:solidFill>
              </a:rPr>
              <a:t>You SEE a Vision</a:t>
            </a:r>
          </a:p>
          <a:p>
            <a:pPr marL="914400" lvl="1" indent="-457200">
              <a:buFont typeface="Courier New" panose="02070309020205020404" pitchFamily="49" charset="0"/>
              <a:buChar char="o"/>
            </a:pPr>
            <a:r>
              <a:rPr lang="en-GB" sz="2400" dirty="0">
                <a:solidFill>
                  <a:schemeClr val="bg1"/>
                </a:solidFill>
              </a:rPr>
              <a:t>a verbal image of what we ultimately want to achieve</a:t>
            </a:r>
          </a:p>
          <a:p>
            <a:pPr marL="914400" lvl="1" indent="-457200">
              <a:buFont typeface="Courier New" panose="02070309020205020404" pitchFamily="49" charset="0"/>
              <a:buChar char="o"/>
            </a:pPr>
            <a:endParaRPr lang="en-GB" sz="2400" dirty="0">
              <a:solidFill>
                <a:schemeClr val="bg1"/>
              </a:solidFill>
            </a:endParaRPr>
          </a:p>
          <a:p>
            <a:pPr marL="457200" indent="-457200">
              <a:buFont typeface="Arial" panose="020B0604020202020204" pitchFamily="34" charset="0"/>
              <a:buChar char="•"/>
            </a:pPr>
            <a:r>
              <a:rPr lang="en-GB" sz="2800" dirty="0">
                <a:solidFill>
                  <a:schemeClr val="bg1"/>
                </a:solidFill>
              </a:rPr>
              <a:t>You HAVE a Mission</a:t>
            </a:r>
          </a:p>
          <a:p>
            <a:pPr marL="914400" lvl="1" indent="-457200">
              <a:buFont typeface="Courier New" panose="02070309020205020404" pitchFamily="49" charset="0"/>
              <a:buChar char="o"/>
            </a:pPr>
            <a:r>
              <a:rPr lang="en-GB" sz="2400" dirty="0">
                <a:solidFill>
                  <a:schemeClr val="bg1"/>
                </a:solidFill>
              </a:rPr>
              <a:t>your business purpose and market sector</a:t>
            </a:r>
          </a:p>
          <a:p>
            <a:pPr marL="914400" lvl="1" indent="-457200">
              <a:buFont typeface="Courier New" panose="02070309020205020404" pitchFamily="49" charset="0"/>
              <a:buChar char="o"/>
            </a:pPr>
            <a:endParaRPr lang="en-GB" sz="2400" dirty="0">
              <a:solidFill>
                <a:schemeClr val="bg1"/>
              </a:solidFill>
            </a:endParaRPr>
          </a:p>
          <a:p>
            <a:pPr marL="457200" indent="-457200">
              <a:buFont typeface="Arial" panose="020B0604020202020204" pitchFamily="34" charset="0"/>
              <a:buChar char="•"/>
            </a:pPr>
            <a:r>
              <a:rPr lang="en-GB" sz="2800" dirty="0">
                <a:solidFill>
                  <a:schemeClr val="bg1"/>
                </a:solidFill>
              </a:rPr>
              <a:t>You BELIEVE in Values</a:t>
            </a:r>
          </a:p>
          <a:p>
            <a:pPr marL="914400" lvl="1" indent="-457200">
              <a:buFont typeface="Courier New" panose="02070309020205020404" pitchFamily="49" charset="0"/>
              <a:buChar char="o"/>
            </a:pPr>
            <a:r>
              <a:rPr lang="en-GB" sz="2400" dirty="0">
                <a:solidFill>
                  <a:schemeClr val="bg1"/>
                </a:solidFill>
              </a:rPr>
              <a:t>your moral compass and expected behaviours</a:t>
            </a:r>
          </a:p>
          <a:p>
            <a:pPr marL="914400" lvl="1" indent="-457200">
              <a:buFont typeface="Courier New" panose="02070309020205020404" pitchFamily="49" charset="0"/>
              <a:buChar char="o"/>
            </a:pPr>
            <a:endParaRPr lang="en-GB" sz="2400" dirty="0">
              <a:solidFill>
                <a:schemeClr val="bg1"/>
              </a:solidFill>
            </a:endParaRPr>
          </a:p>
          <a:p>
            <a:pPr marL="457200" indent="-457200">
              <a:buFont typeface="Arial" panose="020B0604020202020204" pitchFamily="34" charset="0"/>
              <a:buChar char="•"/>
            </a:pPr>
            <a:r>
              <a:rPr lang="en-GB" sz="2800" dirty="0">
                <a:solidFill>
                  <a:schemeClr val="bg1"/>
                </a:solidFill>
              </a:rPr>
              <a:t>You PURSUE Goals</a:t>
            </a:r>
          </a:p>
          <a:p>
            <a:pPr marL="914400" lvl="1" indent="-457200">
              <a:buFont typeface="Courier New" panose="02070309020205020404" pitchFamily="49" charset="0"/>
              <a:buChar char="o"/>
            </a:pPr>
            <a:r>
              <a:rPr lang="en-GB" sz="2400" dirty="0">
                <a:solidFill>
                  <a:schemeClr val="bg1"/>
                </a:solidFill>
              </a:rPr>
              <a:t>the results we choose to accomplish</a:t>
            </a:r>
          </a:p>
          <a:p>
            <a:pPr marL="914400" lvl="1" indent="-457200">
              <a:buFont typeface="Courier New" panose="02070309020205020404" pitchFamily="49" charset="0"/>
              <a:buChar char="o"/>
            </a:pPr>
            <a:endParaRPr lang="en-GB" sz="2400" dirty="0">
              <a:solidFill>
                <a:schemeClr val="bg1"/>
              </a:solidFill>
            </a:endParaRPr>
          </a:p>
          <a:p>
            <a:pPr marL="457200" indent="-457200">
              <a:buFont typeface="Arial" panose="020B0604020202020204" pitchFamily="34" charset="0"/>
              <a:buChar char="•"/>
            </a:pPr>
            <a:r>
              <a:rPr lang="en-GB" sz="2800" dirty="0">
                <a:solidFill>
                  <a:schemeClr val="bg1"/>
                </a:solidFill>
              </a:rPr>
              <a:t>You ACHIEVE Objectives</a:t>
            </a:r>
          </a:p>
          <a:p>
            <a:pPr marL="914400" lvl="1" indent="-457200">
              <a:buFont typeface="Courier New" panose="02070309020205020404" pitchFamily="49" charset="0"/>
              <a:buChar char="o"/>
            </a:pPr>
            <a:r>
              <a:rPr lang="en-GB" sz="2400" dirty="0">
                <a:solidFill>
                  <a:schemeClr val="bg1"/>
                </a:solidFill>
              </a:rPr>
              <a:t>measurable targets along the path to our goals</a:t>
            </a:r>
          </a:p>
        </p:txBody>
      </p:sp>
    </p:spTree>
    <p:extLst>
      <p:ext uri="{BB962C8B-B14F-4D97-AF65-F5344CB8AC3E}">
        <p14:creationId xmlns:p14="http://schemas.microsoft.com/office/powerpoint/2010/main" val="2547919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36B9-EA86-A7C3-3481-1CD20E777698}"/>
              </a:ext>
            </a:extLst>
          </p:cNvPr>
          <p:cNvSpPr>
            <a:spLocks noGrp="1"/>
          </p:cNvSpPr>
          <p:nvPr>
            <p:ph type="title"/>
          </p:nvPr>
        </p:nvSpPr>
        <p:spPr/>
        <p:txBody>
          <a:bodyPr/>
          <a:lstStyle/>
          <a:p>
            <a:r>
              <a:rPr lang="en-GB" dirty="0"/>
              <a:t>Formulation of a vision</a:t>
            </a:r>
          </a:p>
        </p:txBody>
      </p:sp>
      <p:sp>
        <p:nvSpPr>
          <p:cNvPr id="5" name="Text Placeholder 6">
            <a:extLst>
              <a:ext uri="{FF2B5EF4-FFF2-40B4-BE49-F238E27FC236}">
                <a16:creationId xmlns:a16="http://schemas.microsoft.com/office/drawing/2014/main" id="{C677A99D-CFFA-8460-A6F5-DA4BEBBE7C06}"/>
              </a:ext>
            </a:extLst>
          </p:cNvPr>
          <p:cNvSpPr>
            <a:spLocks noGrp="1"/>
          </p:cNvSpPr>
          <p:nvPr>
            <p:ph type="body" sz="quarter" idx="10"/>
          </p:nvPr>
        </p:nvSpPr>
        <p:spPr>
          <a:xfrm>
            <a:off x="550863" y="2349500"/>
            <a:ext cx="6577419" cy="3816350"/>
          </a:xfrm>
        </p:spPr>
        <p:txBody>
          <a:bodyPr/>
          <a:lstStyle/>
          <a:p>
            <a:pPr marL="0" indent="0">
              <a:buNone/>
            </a:pPr>
            <a:r>
              <a:rPr lang="en-GB" b="0">
                <a:solidFill>
                  <a:schemeClr val="tx1"/>
                </a:solidFill>
              </a:rPr>
              <a:t>A good vision statement is:</a:t>
            </a:r>
          </a:p>
          <a:p>
            <a:r>
              <a:rPr lang="en-GB" b="0">
                <a:solidFill>
                  <a:schemeClr val="tx1"/>
                </a:solidFill>
              </a:rPr>
              <a:t>Looking forward (3, 5, or even 10 years)</a:t>
            </a:r>
          </a:p>
          <a:p>
            <a:r>
              <a:rPr lang="en-GB" b="0">
                <a:solidFill>
                  <a:schemeClr val="tx1"/>
                </a:solidFill>
              </a:rPr>
              <a:t>Motivating and inspiring</a:t>
            </a:r>
          </a:p>
          <a:p>
            <a:r>
              <a:rPr lang="en-GB" b="0">
                <a:solidFill>
                  <a:schemeClr val="tx1"/>
                </a:solidFill>
              </a:rPr>
              <a:t>Reflecting the company culture and core values</a:t>
            </a:r>
          </a:p>
          <a:p>
            <a:r>
              <a:rPr lang="en-GB" b="0">
                <a:solidFill>
                  <a:schemeClr val="tx1"/>
                </a:solidFill>
              </a:rPr>
              <a:t>Anticipating organizational growth</a:t>
            </a:r>
          </a:p>
          <a:p>
            <a:r>
              <a:rPr lang="en-GB" b="0">
                <a:solidFill>
                  <a:schemeClr val="tx1"/>
                </a:solidFill>
              </a:rPr>
              <a:t>Easily communicable</a:t>
            </a:r>
            <a:endParaRPr lang="en-GB" b="0"/>
          </a:p>
        </p:txBody>
      </p:sp>
      <p:pic>
        <p:nvPicPr>
          <p:cNvPr id="6" name="Picture 5">
            <a:extLst>
              <a:ext uri="{FF2B5EF4-FFF2-40B4-BE49-F238E27FC236}">
                <a16:creationId xmlns:a16="http://schemas.microsoft.com/office/drawing/2014/main" id="{16754234-136D-E03F-7EEF-38505416481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pic>
        <p:nvPicPr>
          <p:cNvPr id="7" name="Picture 6">
            <a:extLst>
              <a:ext uri="{FF2B5EF4-FFF2-40B4-BE49-F238E27FC236}">
                <a16:creationId xmlns:a16="http://schemas.microsoft.com/office/drawing/2014/main" id="{8C4DC463-15FE-2304-2764-63A543B78F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589" t="21455" r="34981" b="12000"/>
          <a:stretch/>
        </p:blipFill>
        <p:spPr>
          <a:xfrm>
            <a:off x="7317468" y="0"/>
            <a:ext cx="4874531" cy="6109855"/>
          </a:xfrm>
          <a:prstGeom prst="rect">
            <a:avLst/>
          </a:prstGeom>
        </p:spPr>
      </p:pic>
      <p:pic>
        <p:nvPicPr>
          <p:cNvPr id="8" name="Picture 7">
            <a:extLst>
              <a:ext uri="{FF2B5EF4-FFF2-40B4-BE49-F238E27FC236}">
                <a16:creationId xmlns:a16="http://schemas.microsoft.com/office/drawing/2014/main" id="{0F324FDD-7416-47B3-816B-803B97FF4E2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9" name="Rectangle 8">
            <a:extLst>
              <a:ext uri="{FF2B5EF4-FFF2-40B4-BE49-F238E27FC236}">
                <a16:creationId xmlns:a16="http://schemas.microsoft.com/office/drawing/2014/main" id="{6F878039-79EC-28EA-204B-D81EA8ADF786}"/>
              </a:ext>
            </a:extLst>
          </p:cNvPr>
          <p:cNvSpPr/>
          <p:nvPr/>
        </p:nvSpPr>
        <p:spPr>
          <a:xfrm>
            <a:off x="7317468" y="0"/>
            <a:ext cx="4874532" cy="6858000"/>
          </a:xfrm>
          <a:prstGeom prst="rect">
            <a:avLst/>
          </a:prstGeom>
          <a:solidFill>
            <a:srgbClr val="00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29DABA50-5CE8-4C8D-A317-DCC5192BB1BB}"/>
              </a:ext>
            </a:extLst>
          </p:cNvPr>
          <p:cNvPicPr>
            <a:picLocks noChangeAspect="1"/>
          </p:cNvPicPr>
          <p:nvPr/>
        </p:nvPicPr>
        <p:blipFill rotWithShape="1">
          <a:blip r:embed="rId5">
            <a:extLst>
              <a:ext uri="{28A0092B-C50C-407E-A947-70E740481C1C}">
                <a14:useLocalDpi xmlns:a14="http://schemas.microsoft.com/office/drawing/2010/main" val="0"/>
              </a:ext>
            </a:extLst>
          </a:blip>
          <a:srcRect l="79373"/>
          <a:stretch/>
        </p:blipFill>
        <p:spPr>
          <a:xfrm>
            <a:off x="7454208" y="26701"/>
            <a:ext cx="2514788" cy="6650182"/>
          </a:xfrm>
          <a:prstGeom prst="rect">
            <a:avLst/>
          </a:prstGeom>
        </p:spPr>
      </p:pic>
      <p:sp>
        <p:nvSpPr>
          <p:cNvPr id="11" name="TextBox 10">
            <a:extLst>
              <a:ext uri="{FF2B5EF4-FFF2-40B4-BE49-F238E27FC236}">
                <a16:creationId xmlns:a16="http://schemas.microsoft.com/office/drawing/2014/main" id="{903D0084-F3B3-8D08-964A-BF82D88790D2}"/>
              </a:ext>
            </a:extLst>
          </p:cNvPr>
          <p:cNvSpPr txBox="1"/>
          <p:nvPr/>
        </p:nvSpPr>
        <p:spPr>
          <a:xfrm>
            <a:off x="7808610" y="675660"/>
            <a:ext cx="4194203" cy="4431983"/>
          </a:xfrm>
          <a:prstGeom prst="rect">
            <a:avLst/>
          </a:prstGeom>
          <a:noFill/>
        </p:spPr>
        <p:txBody>
          <a:bodyPr wrap="square" rtlCol="0">
            <a:spAutoFit/>
          </a:bodyPr>
          <a:lstStyle/>
          <a:p>
            <a:pPr marL="457200" indent="-457200">
              <a:spcAft>
                <a:spcPts val="1200"/>
              </a:spcAft>
              <a:buFont typeface="Courier New" panose="02070309020205020404" pitchFamily="49" charset="0"/>
              <a:buChar char="o"/>
            </a:pPr>
            <a:r>
              <a:rPr lang="en-GB" sz="2800" i="1">
                <a:solidFill>
                  <a:schemeClr val="bg1"/>
                </a:solidFill>
              </a:rPr>
              <a:t>What are we trying to achieve?</a:t>
            </a:r>
          </a:p>
          <a:p>
            <a:pPr marL="457200" indent="-457200">
              <a:spcAft>
                <a:spcPts val="1200"/>
              </a:spcAft>
              <a:buFont typeface="Courier New" panose="02070309020205020404" pitchFamily="49" charset="0"/>
              <a:buChar char="o"/>
            </a:pPr>
            <a:r>
              <a:rPr lang="en-GB" sz="2800" i="1">
                <a:solidFill>
                  <a:schemeClr val="bg1"/>
                </a:solidFill>
              </a:rPr>
              <a:t>What impact do we want to make?</a:t>
            </a:r>
          </a:p>
          <a:p>
            <a:pPr marL="457200" indent="-457200">
              <a:spcAft>
                <a:spcPts val="1200"/>
              </a:spcAft>
              <a:buFont typeface="Courier New" panose="02070309020205020404" pitchFamily="49" charset="0"/>
              <a:buChar char="o"/>
            </a:pPr>
            <a:r>
              <a:rPr lang="en-GB" sz="2800" i="1">
                <a:solidFill>
                  <a:schemeClr val="bg1"/>
                </a:solidFill>
              </a:rPr>
              <a:t>What makes us unique?</a:t>
            </a:r>
          </a:p>
          <a:p>
            <a:pPr marL="457200" indent="-457200">
              <a:spcAft>
                <a:spcPts val="1200"/>
              </a:spcAft>
              <a:buFont typeface="Courier New" panose="02070309020205020404" pitchFamily="49" charset="0"/>
              <a:buChar char="o"/>
            </a:pPr>
            <a:r>
              <a:rPr lang="en-GB" sz="2800" i="1">
                <a:solidFill>
                  <a:schemeClr val="bg1"/>
                </a:solidFill>
              </a:rPr>
              <a:t>Who is the vision statement intended for?</a:t>
            </a:r>
          </a:p>
        </p:txBody>
      </p:sp>
    </p:spTree>
    <p:extLst>
      <p:ext uri="{BB962C8B-B14F-4D97-AF65-F5344CB8AC3E}">
        <p14:creationId xmlns:p14="http://schemas.microsoft.com/office/powerpoint/2010/main" val="2913437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B69D-A504-8C4A-9F28-702DF1D84641}"/>
              </a:ext>
            </a:extLst>
          </p:cNvPr>
          <p:cNvSpPr>
            <a:spLocks noGrp="1"/>
          </p:cNvSpPr>
          <p:nvPr>
            <p:ph type="title"/>
          </p:nvPr>
        </p:nvSpPr>
        <p:spPr>
          <a:xfrm>
            <a:off x="550863" y="308232"/>
            <a:ext cx="11112817" cy="1325563"/>
          </a:xfrm>
        </p:spPr>
        <p:txBody>
          <a:bodyPr/>
          <a:lstStyle/>
          <a:p>
            <a:r>
              <a:rPr lang="en-GB" dirty="0"/>
              <a:t>Formulation of a mission</a:t>
            </a:r>
          </a:p>
        </p:txBody>
      </p:sp>
      <p:sp>
        <p:nvSpPr>
          <p:cNvPr id="7" name="Text Placeholder 6">
            <a:extLst>
              <a:ext uri="{FF2B5EF4-FFF2-40B4-BE49-F238E27FC236}">
                <a16:creationId xmlns:a16="http://schemas.microsoft.com/office/drawing/2014/main" id="{D3F7B4D1-E605-9154-A4F9-C12F24567011}"/>
              </a:ext>
            </a:extLst>
          </p:cNvPr>
          <p:cNvSpPr>
            <a:spLocks noGrp="1"/>
          </p:cNvSpPr>
          <p:nvPr>
            <p:ph type="body" sz="quarter" idx="10"/>
          </p:nvPr>
        </p:nvSpPr>
        <p:spPr>
          <a:xfrm>
            <a:off x="550863" y="2349500"/>
            <a:ext cx="6714159" cy="3816350"/>
          </a:xfrm>
        </p:spPr>
        <p:txBody>
          <a:bodyPr/>
          <a:lstStyle/>
          <a:p>
            <a:pPr marL="0" indent="0">
              <a:buNone/>
            </a:pPr>
            <a:r>
              <a:rPr lang="en-GB" b="0">
                <a:solidFill>
                  <a:schemeClr val="tx1"/>
                </a:solidFill>
              </a:rPr>
              <a:t>A good mission statement should reflect:</a:t>
            </a:r>
          </a:p>
          <a:p>
            <a:r>
              <a:rPr lang="en-GB" b="0">
                <a:solidFill>
                  <a:schemeClr val="tx1"/>
                </a:solidFill>
              </a:rPr>
              <a:t>A targeted customer segment</a:t>
            </a:r>
          </a:p>
          <a:p>
            <a:r>
              <a:rPr lang="en-GB" b="0">
                <a:solidFill>
                  <a:schemeClr val="tx1"/>
                </a:solidFill>
              </a:rPr>
              <a:t>Value provided by the organization (product or service)</a:t>
            </a:r>
          </a:p>
          <a:p>
            <a:r>
              <a:rPr lang="en-GB" b="0">
                <a:solidFill>
                  <a:schemeClr val="tx1"/>
                </a:solidFill>
              </a:rPr>
              <a:t>The uniqueness of the organization</a:t>
            </a:r>
          </a:p>
          <a:p>
            <a:pPr marL="0" indent="0">
              <a:buNone/>
            </a:pPr>
            <a:endParaRPr lang="en-GB" b="0">
              <a:solidFill>
                <a:schemeClr val="tx1"/>
              </a:solidFill>
            </a:endParaRPr>
          </a:p>
          <a:p>
            <a:pPr marL="0" indent="0">
              <a:buNone/>
            </a:pPr>
            <a:r>
              <a:rPr lang="en-GB" b="0">
                <a:solidFill>
                  <a:schemeClr val="tx1"/>
                </a:solidFill>
              </a:rPr>
              <a:t>Additionally, a well-formulated mission statement explains how the vision will be realized.</a:t>
            </a:r>
            <a:endParaRPr lang="en-GB"/>
          </a:p>
        </p:txBody>
      </p:sp>
      <p:pic>
        <p:nvPicPr>
          <p:cNvPr id="8" name="Picture 7">
            <a:extLst>
              <a:ext uri="{FF2B5EF4-FFF2-40B4-BE49-F238E27FC236}">
                <a16:creationId xmlns:a16="http://schemas.microsoft.com/office/drawing/2014/main" id="{825A410B-5DC7-15F4-B799-725592CAFE4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pic>
        <p:nvPicPr>
          <p:cNvPr id="9" name="Picture 8">
            <a:extLst>
              <a:ext uri="{FF2B5EF4-FFF2-40B4-BE49-F238E27FC236}">
                <a16:creationId xmlns:a16="http://schemas.microsoft.com/office/drawing/2014/main" id="{7C485F38-4427-E491-0627-E32ECC066D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589" t="21455" r="34981" b="12000"/>
          <a:stretch/>
        </p:blipFill>
        <p:spPr>
          <a:xfrm>
            <a:off x="7317468" y="0"/>
            <a:ext cx="4874531" cy="6109855"/>
          </a:xfrm>
          <a:prstGeom prst="rect">
            <a:avLst/>
          </a:prstGeom>
        </p:spPr>
      </p:pic>
      <p:pic>
        <p:nvPicPr>
          <p:cNvPr id="10" name="Picture 9">
            <a:extLst>
              <a:ext uri="{FF2B5EF4-FFF2-40B4-BE49-F238E27FC236}">
                <a16:creationId xmlns:a16="http://schemas.microsoft.com/office/drawing/2014/main" id="{6195D037-1ECB-5322-BD56-2C3CDB8F986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11" name="Rectangle 10">
            <a:extLst>
              <a:ext uri="{FF2B5EF4-FFF2-40B4-BE49-F238E27FC236}">
                <a16:creationId xmlns:a16="http://schemas.microsoft.com/office/drawing/2014/main" id="{09F6F57E-A13C-1C48-275B-F3AE3E0E91CE}"/>
              </a:ext>
            </a:extLst>
          </p:cNvPr>
          <p:cNvSpPr/>
          <p:nvPr/>
        </p:nvSpPr>
        <p:spPr>
          <a:xfrm>
            <a:off x="7317468" y="0"/>
            <a:ext cx="4874532" cy="6858000"/>
          </a:xfrm>
          <a:prstGeom prst="rect">
            <a:avLst/>
          </a:prstGeom>
          <a:solidFill>
            <a:srgbClr val="00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913352CB-8560-3368-3E29-209A50AF5BA4}"/>
              </a:ext>
            </a:extLst>
          </p:cNvPr>
          <p:cNvPicPr>
            <a:picLocks noChangeAspect="1"/>
          </p:cNvPicPr>
          <p:nvPr/>
        </p:nvPicPr>
        <p:blipFill rotWithShape="1">
          <a:blip r:embed="rId5">
            <a:extLst>
              <a:ext uri="{28A0092B-C50C-407E-A947-70E740481C1C}">
                <a14:useLocalDpi xmlns:a14="http://schemas.microsoft.com/office/drawing/2010/main" val="0"/>
              </a:ext>
            </a:extLst>
          </a:blip>
          <a:srcRect l="79373"/>
          <a:stretch/>
        </p:blipFill>
        <p:spPr>
          <a:xfrm>
            <a:off x="7454208" y="26701"/>
            <a:ext cx="2514788" cy="6650182"/>
          </a:xfrm>
          <a:prstGeom prst="rect">
            <a:avLst/>
          </a:prstGeom>
        </p:spPr>
      </p:pic>
      <p:sp>
        <p:nvSpPr>
          <p:cNvPr id="13" name="TextBox 12">
            <a:extLst>
              <a:ext uri="{FF2B5EF4-FFF2-40B4-BE49-F238E27FC236}">
                <a16:creationId xmlns:a16="http://schemas.microsoft.com/office/drawing/2014/main" id="{3F1E5BAA-82EF-EDA9-8916-B9B0DB89E9B1}"/>
              </a:ext>
            </a:extLst>
          </p:cNvPr>
          <p:cNvSpPr txBox="1"/>
          <p:nvPr/>
        </p:nvSpPr>
        <p:spPr>
          <a:xfrm>
            <a:off x="7808610" y="675660"/>
            <a:ext cx="4194203" cy="2123658"/>
          </a:xfrm>
          <a:prstGeom prst="rect">
            <a:avLst/>
          </a:prstGeom>
          <a:noFill/>
        </p:spPr>
        <p:txBody>
          <a:bodyPr wrap="square" rtlCol="0">
            <a:spAutoFit/>
          </a:bodyPr>
          <a:lstStyle/>
          <a:p>
            <a:pPr marL="457200" indent="-457200">
              <a:spcAft>
                <a:spcPts val="1200"/>
              </a:spcAft>
              <a:buFont typeface="Courier New" panose="02070309020205020404" pitchFamily="49" charset="0"/>
              <a:buChar char="o"/>
            </a:pPr>
            <a:r>
              <a:rPr lang="en-GB" sz="2800" i="1">
                <a:solidFill>
                  <a:schemeClr val="bg1"/>
                </a:solidFill>
              </a:rPr>
              <a:t>What do we do [today]?</a:t>
            </a:r>
          </a:p>
          <a:p>
            <a:pPr marL="457200" indent="-457200">
              <a:spcAft>
                <a:spcPts val="1200"/>
              </a:spcAft>
              <a:buFont typeface="Courier New" panose="02070309020205020404" pitchFamily="49" charset="0"/>
              <a:buChar char="o"/>
            </a:pPr>
            <a:r>
              <a:rPr lang="en-GB" sz="2800" i="1">
                <a:solidFill>
                  <a:schemeClr val="bg1"/>
                </a:solidFill>
              </a:rPr>
              <a:t>Who do we serve?</a:t>
            </a:r>
          </a:p>
          <a:p>
            <a:pPr marL="457200" indent="-457200">
              <a:spcAft>
                <a:spcPts val="1200"/>
              </a:spcAft>
              <a:buFont typeface="Courier New" panose="02070309020205020404" pitchFamily="49" charset="0"/>
              <a:buChar char="o"/>
            </a:pPr>
            <a:r>
              <a:rPr lang="en-GB" sz="2800" i="1">
                <a:solidFill>
                  <a:schemeClr val="bg1"/>
                </a:solidFill>
              </a:rPr>
              <a:t>How do we do it?</a:t>
            </a:r>
          </a:p>
        </p:txBody>
      </p:sp>
    </p:spTree>
    <p:extLst>
      <p:ext uri="{BB962C8B-B14F-4D97-AF65-F5344CB8AC3E}">
        <p14:creationId xmlns:p14="http://schemas.microsoft.com/office/powerpoint/2010/main" val="503189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CB5B1-0189-141A-B7C9-E165C16C82A5}"/>
              </a:ext>
            </a:extLst>
          </p:cNvPr>
          <p:cNvSpPr>
            <a:spLocks noGrp="1"/>
          </p:cNvSpPr>
          <p:nvPr>
            <p:ph type="title"/>
          </p:nvPr>
        </p:nvSpPr>
        <p:spPr>
          <a:xfrm>
            <a:off x="550863" y="296657"/>
            <a:ext cx="6766604" cy="1325563"/>
          </a:xfrm>
        </p:spPr>
        <p:txBody>
          <a:bodyPr/>
          <a:lstStyle/>
          <a:p>
            <a:r>
              <a:rPr lang="en-GB" dirty="0"/>
              <a:t>Core values of an organization</a:t>
            </a:r>
          </a:p>
        </p:txBody>
      </p:sp>
      <p:sp>
        <p:nvSpPr>
          <p:cNvPr id="11" name="Text Placeholder 10">
            <a:extLst>
              <a:ext uri="{FF2B5EF4-FFF2-40B4-BE49-F238E27FC236}">
                <a16:creationId xmlns:a16="http://schemas.microsoft.com/office/drawing/2014/main" id="{DAACB44A-44A4-CA57-46C3-AF5091A37523}"/>
              </a:ext>
            </a:extLst>
          </p:cNvPr>
          <p:cNvSpPr>
            <a:spLocks noGrp="1"/>
          </p:cNvSpPr>
          <p:nvPr>
            <p:ph type="body" sz="quarter" idx="10"/>
          </p:nvPr>
        </p:nvSpPr>
        <p:spPr>
          <a:xfrm>
            <a:off x="550863" y="1918877"/>
            <a:ext cx="6714159" cy="4273961"/>
          </a:xfrm>
        </p:spPr>
        <p:txBody>
          <a:bodyPr/>
          <a:lstStyle/>
          <a:p>
            <a:r>
              <a:rPr lang="en-GB" sz="2400"/>
              <a:t>Values are beliefs that underlie the vision and mission. </a:t>
            </a:r>
          </a:p>
          <a:p>
            <a:r>
              <a:rPr lang="en-GB" sz="2400"/>
              <a:t>They serve as a moral compass and guide the expected behavior in achieving the vision and mission. </a:t>
            </a:r>
          </a:p>
          <a:p>
            <a:r>
              <a:rPr lang="en-GB" sz="2400"/>
              <a:t>The statements of values may include elements such as </a:t>
            </a:r>
          </a:p>
          <a:p>
            <a:pPr lvl="1"/>
            <a:r>
              <a:rPr lang="en-GB" sz="2000"/>
              <a:t>honesty in business</a:t>
            </a:r>
          </a:p>
          <a:p>
            <a:pPr lvl="1"/>
            <a:r>
              <a:rPr lang="en-GB" sz="2000"/>
              <a:t>commitment to employees</a:t>
            </a:r>
          </a:p>
          <a:p>
            <a:pPr lvl="1"/>
            <a:r>
              <a:rPr lang="en-GB" sz="2000"/>
              <a:t>product quality</a:t>
            </a:r>
          </a:p>
          <a:p>
            <a:pPr lvl="1"/>
            <a:r>
              <a:rPr lang="en-GB" sz="2000"/>
              <a:t>environmental protection</a:t>
            </a:r>
          </a:p>
          <a:p>
            <a:pPr lvl="1"/>
            <a:r>
              <a:rPr lang="en-GB" sz="2000"/>
              <a:t>innovative ideas</a:t>
            </a:r>
          </a:p>
          <a:p>
            <a:pPr lvl="1"/>
            <a:r>
              <a:rPr lang="en-GB" sz="2000"/>
              <a:t>continuous learning</a:t>
            </a:r>
            <a:endParaRPr lang="en-GB" sz="1400"/>
          </a:p>
        </p:txBody>
      </p:sp>
      <p:pic>
        <p:nvPicPr>
          <p:cNvPr id="5" name="Picture 4">
            <a:extLst>
              <a:ext uri="{FF2B5EF4-FFF2-40B4-BE49-F238E27FC236}">
                <a16:creationId xmlns:a16="http://schemas.microsoft.com/office/drawing/2014/main" id="{4A2D3D92-1BF8-4B01-A202-52CBAA4D9A0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pic>
        <p:nvPicPr>
          <p:cNvPr id="6" name="Picture 5">
            <a:extLst>
              <a:ext uri="{FF2B5EF4-FFF2-40B4-BE49-F238E27FC236}">
                <a16:creationId xmlns:a16="http://schemas.microsoft.com/office/drawing/2014/main" id="{114428DF-0C4A-16B6-7C92-2EC87B0B61E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589" t="21455" r="34981" b="12000"/>
          <a:stretch/>
        </p:blipFill>
        <p:spPr>
          <a:xfrm>
            <a:off x="7317468" y="0"/>
            <a:ext cx="4874531" cy="6109855"/>
          </a:xfrm>
          <a:prstGeom prst="rect">
            <a:avLst/>
          </a:prstGeom>
        </p:spPr>
      </p:pic>
      <p:pic>
        <p:nvPicPr>
          <p:cNvPr id="7" name="Picture 6">
            <a:extLst>
              <a:ext uri="{FF2B5EF4-FFF2-40B4-BE49-F238E27FC236}">
                <a16:creationId xmlns:a16="http://schemas.microsoft.com/office/drawing/2014/main" id="{D5949FDA-D7C2-B7C7-988D-7B7A21E7749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8" name="Rectangle 7">
            <a:extLst>
              <a:ext uri="{FF2B5EF4-FFF2-40B4-BE49-F238E27FC236}">
                <a16:creationId xmlns:a16="http://schemas.microsoft.com/office/drawing/2014/main" id="{47CB0AAD-CAB3-A388-D9AA-7AAFEAF34DDE}"/>
              </a:ext>
            </a:extLst>
          </p:cNvPr>
          <p:cNvSpPr/>
          <p:nvPr/>
        </p:nvSpPr>
        <p:spPr>
          <a:xfrm>
            <a:off x="7317468" y="0"/>
            <a:ext cx="4874532" cy="6858000"/>
          </a:xfrm>
          <a:prstGeom prst="rect">
            <a:avLst/>
          </a:prstGeom>
          <a:solidFill>
            <a:srgbClr val="00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2652BEC2-3F7B-6B9D-26A6-EEF2046E2955}"/>
              </a:ext>
            </a:extLst>
          </p:cNvPr>
          <p:cNvPicPr>
            <a:picLocks noChangeAspect="1"/>
          </p:cNvPicPr>
          <p:nvPr/>
        </p:nvPicPr>
        <p:blipFill rotWithShape="1">
          <a:blip r:embed="rId5">
            <a:extLst>
              <a:ext uri="{28A0092B-C50C-407E-A947-70E740481C1C}">
                <a14:useLocalDpi xmlns:a14="http://schemas.microsoft.com/office/drawing/2010/main" val="0"/>
              </a:ext>
            </a:extLst>
          </a:blip>
          <a:srcRect l="79373"/>
          <a:stretch/>
        </p:blipFill>
        <p:spPr>
          <a:xfrm>
            <a:off x="7454208" y="26701"/>
            <a:ext cx="2514788" cy="6650182"/>
          </a:xfrm>
          <a:prstGeom prst="rect">
            <a:avLst/>
          </a:prstGeom>
        </p:spPr>
      </p:pic>
      <p:sp>
        <p:nvSpPr>
          <p:cNvPr id="10" name="TextBox 9">
            <a:extLst>
              <a:ext uri="{FF2B5EF4-FFF2-40B4-BE49-F238E27FC236}">
                <a16:creationId xmlns:a16="http://schemas.microsoft.com/office/drawing/2014/main" id="{2D0CD5E9-8A65-7539-C9E8-E4DC5FD73756}"/>
              </a:ext>
            </a:extLst>
          </p:cNvPr>
          <p:cNvSpPr txBox="1"/>
          <p:nvPr/>
        </p:nvSpPr>
        <p:spPr>
          <a:xfrm>
            <a:off x="7808610" y="675660"/>
            <a:ext cx="4194203" cy="4770537"/>
          </a:xfrm>
          <a:prstGeom prst="rect">
            <a:avLst/>
          </a:prstGeom>
          <a:noFill/>
        </p:spPr>
        <p:txBody>
          <a:bodyPr wrap="square" rtlCol="0">
            <a:spAutoFit/>
          </a:bodyPr>
          <a:lstStyle/>
          <a:p>
            <a:pPr marL="457200" indent="-457200">
              <a:spcAft>
                <a:spcPts val="1200"/>
              </a:spcAft>
              <a:buFont typeface="Courier New" panose="02070309020205020404" pitchFamily="49" charset="0"/>
              <a:buChar char="o"/>
            </a:pPr>
            <a:r>
              <a:rPr lang="en-GB" sz="2400" i="1">
                <a:solidFill>
                  <a:schemeClr val="bg1"/>
                </a:solidFill>
              </a:rPr>
              <a:t>What do we support?</a:t>
            </a:r>
          </a:p>
          <a:p>
            <a:pPr marL="457200" indent="-457200">
              <a:spcAft>
                <a:spcPts val="1200"/>
              </a:spcAft>
              <a:buFont typeface="Courier New" panose="02070309020205020404" pitchFamily="49" charset="0"/>
              <a:buChar char="o"/>
            </a:pPr>
            <a:r>
              <a:rPr lang="en-GB" sz="2400" i="1">
                <a:solidFill>
                  <a:schemeClr val="bg1"/>
                </a:solidFill>
              </a:rPr>
              <a:t>What attracts people to this organization?</a:t>
            </a:r>
          </a:p>
          <a:p>
            <a:pPr marL="457200" indent="-457200">
              <a:spcAft>
                <a:spcPts val="1200"/>
              </a:spcAft>
              <a:buFont typeface="Courier New" panose="02070309020205020404" pitchFamily="49" charset="0"/>
              <a:buChar char="o"/>
            </a:pPr>
            <a:r>
              <a:rPr lang="en-GB" sz="2400" i="1">
                <a:solidFill>
                  <a:schemeClr val="bg1"/>
                </a:solidFill>
              </a:rPr>
              <a:t>What makes our work culture unique?</a:t>
            </a:r>
          </a:p>
          <a:p>
            <a:pPr marL="457200" indent="-457200">
              <a:spcAft>
                <a:spcPts val="1200"/>
              </a:spcAft>
              <a:buFont typeface="Courier New" panose="02070309020205020404" pitchFamily="49" charset="0"/>
              <a:buChar char="o"/>
            </a:pPr>
            <a:r>
              <a:rPr lang="en-GB" sz="2400" i="1">
                <a:solidFill>
                  <a:schemeClr val="bg1"/>
                </a:solidFill>
              </a:rPr>
              <a:t>What do we do better and need to improve better than anyone else?</a:t>
            </a:r>
          </a:p>
          <a:p>
            <a:pPr marL="457200" indent="-457200">
              <a:spcAft>
                <a:spcPts val="1200"/>
              </a:spcAft>
              <a:buFont typeface="Courier New" panose="02070309020205020404" pitchFamily="49" charset="0"/>
              <a:buChar char="o"/>
            </a:pPr>
            <a:r>
              <a:rPr lang="en-GB" sz="2400" i="1">
                <a:solidFill>
                  <a:schemeClr val="bg1"/>
                </a:solidFill>
              </a:rPr>
              <a:t>How will we conduct our operations to achieve our mission and vision?</a:t>
            </a:r>
          </a:p>
        </p:txBody>
      </p:sp>
    </p:spTree>
    <p:extLst>
      <p:ext uri="{BB962C8B-B14F-4D97-AF65-F5344CB8AC3E}">
        <p14:creationId xmlns:p14="http://schemas.microsoft.com/office/powerpoint/2010/main" val="214679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30E5DB-82E0-347C-59FA-DB71AF127CB0}"/>
              </a:ext>
            </a:extLst>
          </p:cNvPr>
          <p:cNvSpPr txBox="1"/>
          <p:nvPr/>
        </p:nvSpPr>
        <p:spPr>
          <a:xfrm>
            <a:off x="1416050" y="1066815"/>
            <a:ext cx="9556751" cy="4724370"/>
          </a:xfrm>
          <a:prstGeom prst="rect">
            <a:avLst/>
          </a:prstGeom>
          <a:noFill/>
        </p:spPr>
        <p:txBody>
          <a:bodyPr wrap="square">
            <a:spAutoFit/>
          </a:bodyPr>
          <a:lstStyle/>
          <a:p>
            <a:r>
              <a:rPr lang="en-GB" sz="3200" dirty="0">
                <a:solidFill>
                  <a:schemeClr val="bg1"/>
                </a:solidFill>
              </a:rPr>
              <a:t>Target orientation statements must be:</a:t>
            </a:r>
          </a:p>
          <a:p>
            <a:endParaRPr lang="en-GB" sz="3200" dirty="0">
              <a:solidFill>
                <a:schemeClr val="bg1"/>
              </a:solidFill>
            </a:endParaRPr>
          </a:p>
          <a:p>
            <a:pPr marL="457200" indent="-457200">
              <a:spcAft>
                <a:spcPts val="1800"/>
              </a:spcAft>
              <a:buFont typeface="Arial" panose="020B0604020202020204" pitchFamily="34" charset="0"/>
              <a:buChar char="•"/>
            </a:pPr>
            <a:r>
              <a:rPr lang="en-GB" sz="3200" dirty="0">
                <a:solidFill>
                  <a:schemeClr val="bg1"/>
                </a:solidFill>
              </a:rPr>
              <a:t>Established in the organizational culture</a:t>
            </a:r>
          </a:p>
          <a:p>
            <a:pPr marL="457200" indent="-457200">
              <a:spcAft>
                <a:spcPts val="1800"/>
              </a:spcAft>
              <a:buFont typeface="Arial" panose="020B0604020202020204" pitchFamily="34" charset="0"/>
              <a:buChar char="•"/>
            </a:pPr>
            <a:r>
              <a:rPr lang="en-GB" sz="3200" dirty="0">
                <a:solidFill>
                  <a:schemeClr val="bg1"/>
                </a:solidFill>
              </a:rPr>
              <a:t>Understood by different levels of the organizational hierarchy</a:t>
            </a:r>
          </a:p>
          <a:p>
            <a:pPr marL="457200" indent="-457200">
              <a:spcAft>
                <a:spcPts val="1800"/>
              </a:spcAft>
              <a:buFont typeface="Arial" panose="020B0604020202020204" pitchFamily="34" charset="0"/>
              <a:buChar char="•"/>
            </a:pPr>
            <a:r>
              <a:rPr lang="en-GB" sz="3200" dirty="0">
                <a:solidFill>
                  <a:schemeClr val="bg1"/>
                </a:solidFill>
              </a:rPr>
              <a:t>Regularly reviewed and adjusted</a:t>
            </a:r>
          </a:p>
          <a:p>
            <a:pPr marL="457200" indent="-457200">
              <a:spcAft>
                <a:spcPts val="1800"/>
              </a:spcAft>
              <a:buFont typeface="Arial" panose="020B0604020202020204" pitchFamily="34" charset="0"/>
              <a:buChar char="•"/>
            </a:pPr>
            <a:r>
              <a:rPr lang="en-GB" sz="3200" dirty="0">
                <a:solidFill>
                  <a:schemeClr val="bg1"/>
                </a:solidFill>
              </a:rPr>
              <a:t>Written down to ensure clarity and understanding of what and why things are done</a:t>
            </a:r>
          </a:p>
        </p:txBody>
      </p:sp>
    </p:spTree>
    <p:extLst>
      <p:ext uri="{BB962C8B-B14F-4D97-AF65-F5344CB8AC3E}">
        <p14:creationId xmlns:p14="http://schemas.microsoft.com/office/powerpoint/2010/main" val="898922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ow to Write Mission Vision and Value Statements" descr="How to Write Mission Vision and Value Statements">
            <a:hlinkClick r:id="" action="ppaction://media"/>
            <a:extLst>
              <a:ext uri="{FF2B5EF4-FFF2-40B4-BE49-F238E27FC236}">
                <a16:creationId xmlns:a16="http://schemas.microsoft.com/office/drawing/2014/main" id="{C03219C2-978B-5B44-531C-E0F91352AE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50" y="3175"/>
            <a:ext cx="12192000" cy="6858000"/>
          </a:xfrm>
          <a:prstGeom prst="rect">
            <a:avLst/>
          </a:prstGeom>
        </p:spPr>
      </p:pic>
    </p:spTree>
    <p:extLst>
      <p:ext uri="{BB962C8B-B14F-4D97-AF65-F5344CB8AC3E}">
        <p14:creationId xmlns:p14="http://schemas.microsoft.com/office/powerpoint/2010/main" val="194305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4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LT CAT: Mission, Vision, Values Based Leadership">
            <a:extLst>
              <a:ext uri="{FF2B5EF4-FFF2-40B4-BE49-F238E27FC236}">
                <a16:creationId xmlns:a16="http://schemas.microsoft.com/office/drawing/2014/main" id="{38C9FEC6-C154-3EB6-3363-3B47B18C6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 y="0"/>
            <a:ext cx="1149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434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14D336-47C3-56FD-F583-B4CCF9688573}"/>
              </a:ext>
            </a:extLst>
          </p:cNvPr>
          <p:cNvSpPr>
            <a:spLocks noGrp="1"/>
          </p:cNvSpPr>
          <p:nvPr>
            <p:ph type="body" sz="quarter" idx="14"/>
          </p:nvPr>
        </p:nvSpPr>
        <p:spPr>
          <a:xfrm>
            <a:off x="565266" y="1238865"/>
            <a:ext cx="8446000" cy="5304111"/>
          </a:xfrm>
        </p:spPr>
        <p:txBody>
          <a:bodyPr numCol="2" spcCol="144000"/>
          <a:lstStyle/>
          <a:p>
            <a:pPr>
              <a:buFont typeface="Arial" panose="020B0604020202020204" pitchFamily="34" charset="0"/>
              <a:buChar char="•"/>
            </a:pPr>
            <a:r>
              <a:rPr lang="en-GB" sz="2000" dirty="0"/>
              <a:t>Define planning as a management function and identify its key characteristics.</a:t>
            </a:r>
          </a:p>
          <a:p>
            <a:pPr>
              <a:buFont typeface="Arial" panose="020B0604020202020204" pitchFamily="34" charset="0"/>
              <a:buChar char="•"/>
            </a:pPr>
            <a:r>
              <a:rPr lang="en-GB" sz="2000" dirty="0"/>
              <a:t>Understand what can be planned in an organization and why planning is necessary.</a:t>
            </a:r>
          </a:p>
          <a:p>
            <a:pPr>
              <a:buFont typeface="Arial" panose="020B0604020202020204" pitchFamily="34" charset="0"/>
              <a:buChar char="•"/>
            </a:pPr>
            <a:r>
              <a:rPr lang="en-GB" sz="2000" dirty="0"/>
              <a:t>Explain the relationship between target orientation and organizational goals, including the formulation of a vision, mission, core values.</a:t>
            </a:r>
          </a:p>
          <a:p>
            <a:pPr>
              <a:buFont typeface="Arial" panose="020B0604020202020204" pitchFamily="34" charset="0"/>
              <a:buChar char="•"/>
            </a:pPr>
            <a:r>
              <a:rPr lang="en-GB" sz="2000" dirty="0"/>
              <a:t>Formulate goals properly, including objectives and tasks, using the SMART method.</a:t>
            </a:r>
          </a:p>
          <a:p>
            <a:pPr>
              <a:buFont typeface="Arial" panose="020B0604020202020204" pitchFamily="34" charset="0"/>
              <a:buChar char="•"/>
            </a:pPr>
            <a:r>
              <a:rPr lang="en-GB" sz="2000" dirty="0"/>
              <a:t>Understand the importance of forecasting and identify the key terms associated with it, including quantitative and qualitative forecasting methods, and the role of assumptions in planning.</a:t>
            </a:r>
          </a:p>
          <a:p>
            <a:pPr>
              <a:buFont typeface="Arial" panose="020B0604020202020204" pitchFamily="34" charset="0"/>
              <a:buChar char="•"/>
            </a:pPr>
            <a:r>
              <a:rPr lang="en-GB" sz="2000" dirty="0"/>
              <a:t>Describe the different types of planning, including strategic, tactical, and operational planning.</a:t>
            </a:r>
          </a:p>
          <a:p>
            <a:pPr>
              <a:buFont typeface="Arial" panose="020B0604020202020204" pitchFamily="34" charset="0"/>
              <a:buChar char="•"/>
            </a:pPr>
            <a:r>
              <a:rPr lang="en-GB" sz="2000" dirty="0"/>
              <a:t>Identify the main characteristics and components of strategic planning, as well as the methods used to create tactical and operational plans, such as compilation of tables, Gantt Chart, and Critical Path Analysis.</a:t>
            </a:r>
          </a:p>
          <a:p>
            <a:pPr>
              <a:buFont typeface="Arial" panose="020B0604020202020204" pitchFamily="34" charset="0"/>
              <a:buChar char="•"/>
            </a:pPr>
            <a:r>
              <a:rPr lang="en-GB" sz="2000" dirty="0"/>
              <a:t>Understand the classification and hierarchy of goals and plans.</a:t>
            </a:r>
          </a:p>
        </p:txBody>
      </p:sp>
      <p:sp>
        <p:nvSpPr>
          <p:cNvPr id="2" name="TextBox 1">
            <a:extLst>
              <a:ext uri="{FF2B5EF4-FFF2-40B4-BE49-F238E27FC236}">
                <a16:creationId xmlns:a16="http://schemas.microsoft.com/office/drawing/2014/main" id="{5FD95ADF-C425-1996-C537-6FCA00E8D9E3}"/>
              </a:ext>
            </a:extLst>
          </p:cNvPr>
          <p:cNvSpPr txBox="1"/>
          <p:nvPr/>
        </p:nvSpPr>
        <p:spPr>
          <a:xfrm>
            <a:off x="565266" y="540327"/>
            <a:ext cx="8432430" cy="646331"/>
          </a:xfrm>
          <a:prstGeom prst="rect">
            <a:avLst/>
          </a:prstGeom>
          <a:noFill/>
        </p:spPr>
        <p:txBody>
          <a:bodyPr wrap="square" rtlCol="0">
            <a:spAutoFit/>
          </a:bodyPr>
          <a:lstStyle/>
          <a:p>
            <a:r>
              <a:rPr lang="en-GB" sz="3600" b="1" dirty="0">
                <a:solidFill>
                  <a:schemeClr val="bg1"/>
                </a:solidFill>
              </a:rPr>
              <a:t>Learning outcomes</a:t>
            </a:r>
          </a:p>
        </p:txBody>
      </p:sp>
    </p:spTree>
    <p:extLst>
      <p:ext uri="{BB962C8B-B14F-4D97-AF65-F5344CB8AC3E}">
        <p14:creationId xmlns:p14="http://schemas.microsoft.com/office/powerpoint/2010/main" val="245592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BA814AD-40F2-C13D-D13F-2F3DC0F9EECE}"/>
              </a:ext>
            </a:extLst>
          </p:cNvPr>
          <p:cNvPicPr>
            <a:picLocks noChangeAspect="1" noChangeArrowheads="1"/>
          </p:cNvPicPr>
          <p:nvPr/>
        </p:nvPicPr>
        <p:blipFill>
          <a:blip r:embed="rId2" cstate="print"/>
          <a:srcRect/>
          <a:stretch>
            <a:fillRect/>
          </a:stretch>
        </p:blipFill>
        <p:spPr bwMode="auto">
          <a:xfrm>
            <a:off x="2900363" y="90662"/>
            <a:ext cx="7429500" cy="6676676"/>
          </a:xfrm>
          <a:prstGeom prst="rect">
            <a:avLst/>
          </a:prstGeom>
          <a:noFill/>
          <a:ln w="9525">
            <a:noFill/>
            <a:miter lim="800000"/>
            <a:headEnd/>
            <a:tailEnd/>
          </a:ln>
        </p:spPr>
      </p:pic>
      <p:pic>
        <p:nvPicPr>
          <p:cNvPr id="3" name="Picture 2">
            <a:extLst>
              <a:ext uri="{FF2B5EF4-FFF2-40B4-BE49-F238E27FC236}">
                <a16:creationId xmlns:a16="http://schemas.microsoft.com/office/drawing/2014/main" id="{ABF4E3DA-420F-D5F6-AFF3-6609223A213D}"/>
              </a:ext>
            </a:extLst>
          </p:cNvPr>
          <p:cNvPicPr>
            <a:picLocks noChangeAspect="1" noChangeArrowheads="1"/>
          </p:cNvPicPr>
          <p:nvPr/>
        </p:nvPicPr>
        <p:blipFill>
          <a:blip r:embed="rId3" cstate="print"/>
          <a:srcRect/>
          <a:stretch>
            <a:fillRect/>
          </a:stretch>
        </p:blipFill>
        <p:spPr bwMode="auto">
          <a:xfrm>
            <a:off x="373063" y="1413700"/>
            <a:ext cx="2527300" cy="2426208"/>
          </a:xfrm>
          <a:prstGeom prst="rect">
            <a:avLst/>
          </a:prstGeom>
          <a:noFill/>
          <a:ln w="9525">
            <a:noFill/>
            <a:miter lim="800000"/>
            <a:headEnd/>
            <a:tailEnd/>
          </a:ln>
        </p:spPr>
      </p:pic>
    </p:spTree>
    <p:extLst>
      <p:ext uri="{BB962C8B-B14F-4D97-AF65-F5344CB8AC3E}">
        <p14:creationId xmlns:p14="http://schemas.microsoft.com/office/powerpoint/2010/main" val="2223153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any core values, Business plan template, Company culture">
            <a:extLst>
              <a:ext uri="{FF2B5EF4-FFF2-40B4-BE49-F238E27FC236}">
                <a16:creationId xmlns:a16="http://schemas.microsoft.com/office/drawing/2014/main" id="{93579D6D-80E2-421A-6C57-F7425F823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7350"/>
            <a:ext cx="12192000" cy="608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316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ission, vision and values | Card Factory">
            <a:extLst>
              <a:ext uri="{FF2B5EF4-FFF2-40B4-BE49-F238E27FC236}">
                <a16:creationId xmlns:a16="http://schemas.microsoft.com/office/drawing/2014/main" id="{4C304F4A-F007-07BF-9F9F-1CDBE5CFF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437" y="428264"/>
            <a:ext cx="5526991" cy="571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484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Placeholder 10" descr="A picture containing building, outdoor, grass, city&#10;&#10;Description automatically generated">
            <a:extLst>
              <a:ext uri="{FF2B5EF4-FFF2-40B4-BE49-F238E27FC236}">
                <a16:creationId xmlns:a16="http://schemas.microsoft.com/office/drawing/2014/main" id="{5068807D-3F72-B2AC-8D90-F0858494BB26}"/>
              </a:ext>
            </a:extLst>
          </p:cNvPr>
          <p:cNvPicPr>
            <a:picLocks noChangeAspect="1"/>
          </p:cNvPicPr>
          <p:nvPr/>
        </p:nvPicPr>
        <p:blipFill rotWithShape="1">
          <a:blip r:embed="rId2">
            <a:extLst>
              <a:ext uri="{28A0092B-C50C-407E-A947-70E740481C1C}">
                <a14:useLocalDpi xmlns:a14="http://schemas.microsoft.com/office/drawing/2010/main" val="0"/>
              </a:ext>
            </a:extLst>
          </a:blip>
          <a:srcRect l="4990" r="4990"/>
          <a:stretch/>
        </p:blipFill>
        <p:spPr>
          <a:xfrm>
            <a:off x="3851808" y="0"/>
            <a:ext cx="8340191" cy="6176961"/>
          </a:xfrm>
          <a:prstGeom prst="rect">
            <a:avLst/>
          </a:prstGeom>
        </p:spPr>
      </p:pic>
      <p:sp>
        <p:nvSpPr>
          <p:cNvPr id="4" name="Text Placeholder 2">
            <a:extLst>
              <a:ext uri="{FF2B5EF4-FFF2-40B4-BE49-F238E27FC236}">
                <a16:creationId xmlns:a16="http://schemas.microsoft.com/office/drawing/2014/main" id="{54E16142-6C3B-EFB5-4316-25AE9D659BDB}"/>
              </a:ext>
            </a:extLst>
          </p:cNvPr>
          <p:cNvSpPr txBox="1">
            <a:spLocks/>
          </p:cNvSpPr>
          <p:nvPr/>
        </p:nvSpPr>
        <p:spPr>
          <a:xfrm>
            <a:off x="841375" y="2006599"/>
            <a:ext cx="2775884" cy="36029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lt-LT" b="1" dirty="0"/>
              <a:t>VILNIUS TECH </a:t>
            </a:r>
            <a:r>
              <a:rPr lang="lt-LT" b="1" dirty="0" err="1"/>
              <a:t>strategy</a:t>
            </a:r>
            <a:r>
              <a:rPr lang="lt-LT" b="1" dirty="0"/>
              <a:t> 2021–2030</a:t>
            </a:r>
            <a:endParaRPr lang="lt-LT" b="1" dirty="0">
              <a:hlinkClick r:id="rId3">
                <a:extLst>
                  <a:ext uri="{A12FA001-AC4F-418D-AE19-62706E023703}">
                    <ahyp:hlinkClr xmlns:ahyp="http://schemas.microsoft.com/office/drawing/2018/hyperlinkcolor" val="tx"/>
                  </a:ext>
                </a:extLst>
              </a:hlinkClick>
            </a:endParaRPr>
          </a:p>
          <a:p>
            <a:pPr marL="0" indent="0">
              <a:buNone/>
            </a:pPr>
            <a:r>
              <a:rPr lang="lt-LT" sz="2400" dirty="0">
                <a:hlinkClick r:id="rId3">
                  <a:extLst>
                    <a:ext uri="{A12FA001-AC4F-418D-AE19-62706E023703}">
                      <ahyp:hlinkClr xmlns:ahyp="http://schemas.microsoft.com/office/drawing/2018/hyperlinkcolor" val="tx"/>
                    </a:ext>
                  </a:extLst>
                </a:hlinkClick>
              </a:rPr>
              <a:t>https://vilniustech.lt/files/4385/219/10/19_0/VILNIUS%20TECH%20strategija%202021-2030.pdf</a:t>
            </a:r>
            <a:r>
              <a:rPr lang="lt-LT" sz="2400" dirty="0"/>
              <a:t> </a:t>
            </a:r>
          </a:p>
        </p:txBody>
      </p:sp>
    </p:spTree>
    <p:extLst>
      <p:ext uri="{BB962C8B-B14F-4D97-AF65-F5344CB8AC3E}">
        <p14:creationId xmlns:p14="http://schemas.microsoft.com/office/powerpoint/2010/main" val="43765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1278-EDAA-AD44-9860-864999F7449E}"/>
              </a:ext>
            </a:extLst>
          </p:cNvPr>
          <p:cNvSpPr>
            <a:spLocks noGrp="1"/>
          </p:cNvSpPr>
          <p:nvPr>
            <p:ph type="title"/>
          </p:nvPr>
        </p:nvSpPr>
        <p:spPr/>
        <p:txBody>
          <a:bodyPr/>
          <a:lstStyle/>
          <a:p>
            <a:r>
              <a:rPr lang="en-GB" dirty="0"/>
              <a:t>Organizational goals</a:t>
            </a:r>
          </a:p>
        </p:txBody>
      </p:sp>
      <p:sp>
        <p:nvSpPr>
          <p:cNvPr id="3" name="Content Placeholder 2">
            <a:extLst>
              <a:ext uri="{FF2B5EF4-FFF2-40B4-BE49-F238E27FC236}">
                <a16:creationId xmlns:a16="http://schemas.microsoft.com/office/drawing/2014/main" id="{5E146EC0-721D-6B47-841E-EF934B51B1BD}"/>
              </a:ext>
            </a:extLst>
          </p:cNvPr>
          <p:cNvSpPr>
            <a:spLocks noGrp="1"/>
          </p:cNvSpPr>
          <p:nvPr>
            <p:ph type="body" sz="quarter" idx="10"/>
          </p:nvPr>
        </p:nvSpPr>
        <p:spPr>
          <a:xfrm>
            <a:off x="550863" y="1622220"/>
            <a:ext cx="11112500" cy="4543630"/>
          </a:xfrm>
        </p:spPr>
        <p:txBody>
          <a:bodyPr/>
          <a:lstStyle/>
          <a:p>
            <a:r>
              <a:rPr lang="en-GB" sz="2400" b="1"/>
              <a:t>Organizational goals</a:t>
            </a:r>
          </a:p>
          <a:p>
            <a:pPr lvl="1"/>
            <a:r>
              <a:rPr lang="en-GB"/>
              <a:t>These are the focus of an open management system. The inputs, processes, and outputs all exist to achieve organizational goals.</a:t>
            </a:r>
          </a:p>
          <a:p>
            <a:pPr lvl="1"/>
            <a:r>
              <a:rPr lang="en-GB"/>
              <a:t>Well-developed organizational goals reflect the purpose of the organization, i.e. they naturally flow from the organization's mission.</a:t>
            </a:r>
          </a:p>
          <a:p>
            <a:pPr lvl="1"/>
            <a:r>
              <a:rPr lang="en-GB"/>
              <a:t>They must be harmonized with each other, constructive, specific, and sufficiently challenging to demand focus but realistically achievable.</a:t>
            </a:r>
          </a:p>
        </p:txBody>
      </p:sp>
    </p:spTree>
    <p:extLst>
      <p:ext uri="{BB962C8B-B14F-4D97-AF65-F5344CB8AC3E}">
        <p14:creationId xmlns:p14="http://schemas.microsoft.com/office/powerpoint/2010/main" val="1965241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483C-ECE3-3145-B5E1-E7FF8C52300E}"/>
              </a:ext>
            </a:extLst>
          </p:cNvPr>
          <p:cNvSpPr>
            <a:spLocks noGrp="1"/>
          </p:cNvSpPr>
          <p:nvPr>
            <p:ph type="title" idx="4294967295"/>
          </p:nvPr>
        </p:nvSpPr>
        <p:spPr>
          <a:xfrm>
            <a:off x="571621" y="365126"/>
            <a:ext cx="11154213" cy="1019058"/>
          </a:xfrm>
          <a:prstGeom prst="rect">
            <a:avLst/>
          </a:prstGeom>
        </p:spPr>
        <p:txBody>
          <a:bodyPr>
            <a:normAutofit/>
          </a:bodyPr>
          <a:lstStyle/>
          <a:p>
            <a:r>
              <a:rPr lang="en-GB"/>
              <a:t>Hierarchy of goals</a:t>
            </a:r>
          </a:p>
        </p:txBody>
      </p:sp>
      <p:sp>
        <p:nvSpPr>
          <p:cNvPr id="3" name="Rectangle 2">
            <a:extLst>
              <a:ext uri="{FF2B5EF4-FFF2-40B4-BE49-F238E27FC236}">
                <a16:creationId xmlns:a16="http://schemas.microsoft.com/office/drawing/2014/main" id="{1633C66A-F00F-D44D-AC7F-FC5C8DFDF066}"/>
              </a:ext>
            </a:extLst>
          </p:cNvPr>
          <p:cNvSpPr/>
          <p:nvPr/>
        </p:nvSpPr>
        <p:spPr>
          <a:xfrm>
            <a:off x="1169042" y="1481559"/>
            <a:ext cx="2880000" cy="8124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400" dirty="0"/>
              <a:t>Target orientation</a:t>
            </a:r>
            <a:br>
              <a:rPr lang="en-GB" sz="2400" dirty="0"/>
            </a:br>
            <a:r>
              <a:rPr lang="en-GB" sz="1600" dirty="0"/>
              <a:t>Mission, Vision, Values</a:t>
            </a:r>
            <a:endParaRPr lang="en-GB" sz="2400" dirty="0"/>
          </a:p>
        </p:txBody>
      </p:sp>
      <p:sp>
        <p:nvSpPr>
          <p:cNvPr id="33" name="Rectangle 32">
            <a:extLst>
              <a:ext uri="{FF2B5EF4-FFF2-40B4-BE49-F238E27FC236}">
                <a16:creationId xmlns:a16="http://schemas.microsoft.com/office/drawing/2014/main" id="{9457840C-0557-CE43-ACFF-1800440E38E4}"/>
              </a:ext>
            </a:extLst>
          </p:cNvPr>
          <p:cNvSpPr/>
          <p:nvPr/>
        </p:nvSpPr>
        <p:spPr>
          <a:xfrm>
            <a:off x="3413050" y="2560883"/>
            <a:ext cx="3450279" cy="17362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solidFill>
                  <a:schemeClr val="bg1"/>
                </a:solidFill>
              </a:rPr>
              <a:t>Organizational Goals</a:t>
            </a:r>
          </a:p>
          <a:p>
            <a:pPr marL="342900" indent="-342900">
              <a:buFont typeface="Arial" panose="020B0604020202020204" pitchFamily="34" charset="0"/>
              <a:buChar char="•"/>
            </a:pPr>
            <a:r>
              <a:rPr lang="en-GB" sz="2400">
                <a:solidFill>
                  <a:schemeClr val="bg1"/>
                </a:solidFill>
              </a:rPr>
              <a:t>Strategic</a:t>
            </a:r>
          </a:p>
          <a:p>
            <a:pPr marL="342900" indent="-342900">
              <a:buFont typeface="Arial" panose="020B0604020202020204" pitchFamily="34" charset="0"/>
              <a:buChar char="•"/>
            </a:pPr>
            <a:r>
              <a:rPr lang="en-GB" sz="2400">
                <a:solidFill>
                  <a:schemeClr val="bg1"/>
                </a:solidFill>
              </a:rPr>
              <a:t>Tactical</a:t>
            </a:r>
          </a:p>
          <a:p>
            <a:pPr marL="342900" indent="-342900">
              <a:buFont typeface="Arial" panose="020B0604020202020204" pitchFamily="34" charset="0"/>
              <a:buChar char="•"/>
            </a:pPr>
            <a:r>
              <a:rPr lang="en-GB" sz="2400">
                <a:solidFill>
                  <a:schemeClr val="bg1"/>
                </a:solidFill>
              </a:rPr>
              <a:t>Operational</a:t>
            </a:r>
          </a:p>
        </p:txBody>
      </p:sp>
      <p:sp>
        <p:nvSpPr>
          <p:cNvPr id="34" name="Rectangle 33">
            <a:extLst>
              <a:ext uri="{FF2B5EF4-FFF2-40B4-BE49-F238E27FC236}">
                <a16:creationId xmlns:a16="http://schemas.microsoft.com/office/drawing/2014/main" id="{7F3E0EC1-A274-844E-A5BA-5762047A86AE}"/>
              </a:ext>
            </a:extLst>
          </p:cNvPr>
          <p:cNvSpPr/>
          <p:nvPr/>
        </p:nvSpPr>
        <p:spPr>
          <a:xfrm>
            <a:off x="6437660" y="4532886"/>
            <a:ext cx="2160000" cy="337209"/>
          </a:xfrm>
          <a:prstGeom prst="rect">
            <a:avLst/>
          </a:prstGeom>
          <a:solidFill>
            <a:schemeClr val="accent1">
              <a:alpha val="5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sz="2400"/>
              <a:t>Objectives</a:t>
            </a:r>
          </a:p>
        </p:txBody>
      </p:sp>
      <p:sp>
        <p:nvSpPr>
          <p:cNvPr id="35" name="Rectangle 34">
            <a:extLst>
              <a:ext uri="{FF2B5EF4-FFF2-40B4-BE49-F238E27FC236}">
                <a16:creationId xmlns:a16="http://schemas.microsoft.com/office/drawing/2014/main" id="{A3981F4D-7139-2843-91DC-D5AB3E6158E4}"/>
              </a:ext>
            </a:extLst>
          </p:cNvPr>
          <p:cNvSpPr/>
          <p:nvPr/>
        </p:nvSpPr>
        <p:spPr>
          <a:xfrm>
            <a:off x="7932738" y="5187277"/>
            <a:ext cx="2160000" cy="33720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GB" sz="2400"/>
              <a:t>Tasks</a:t>
            </a:r>
          </a:p>
        </p:txBody>
      </p:sp>
      <p:sp>
        <p:nvSpPr>
          <p:cNvPr id="36" name="Rectangle 35">
            <a:extLst>
              <a:ext uri="{FF2B5EF4-FFF2-40B4-BE49-F238E27FC236}">
                <a16:creationId xmlns:a16="http://schemas.microsoft.com/office/drawing/2014/main" id="{E7379CB2-D9E4-FB4A-A4C1-34CC5F448A35}"/>
              </a:ext>
            </a:extLst>
          </p:cNvPr>
          <p:cNvSpPr/>
          <p:nvPr/>
        </p:nvSpPr>
        <p:spPr>
          <a:xfrm>
            <a:off x="9409417" y="5863566"/>
            <a:ext cx="2160000" cy="3372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400"/>
              <a:t>Actions</a:t>
            </a:r>
          </a:p>
        </p:txBody>
      </p:sp>
      <p:cxnSp>
        <p:nvCxnSpPr>
          <p:cNvPr id="6" name="Elbow Connector 5">
            <a:extLst>
              <a:ext uri="{FF2B5EF4-FFF2-40B4-BE49-F238E27FC236}">
                <a16:creationId xmlns:a16="http://schemas.microsoft.com/office/drawing/2014/main" id="{6DCF3498-98C5-944B-9833-26678B534885}"/>
              </a:ext>
            </a:extLst>
          </p:cNvPr>
          <p:cNvCxnSpPr>
            <a:cxnSpLocks/>
            <a:stCxn id="3" idx="2"/>
            <a:endCxn id="33" idx="1"/>
          </p:cNvCxnSpPr>
          <p:nvPr/>
        </p:nvCxnSpPr>
        <p:spPr>
          <a:xfrm rot="16200000" flipH="1">
            <a:off x="2443556" y="2459506"/>
            <a:ext cx="1134980" cy="8040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77C7860E-F6C2-5546-9166-46C0BDD5B0EA}"/>
              </a:ext>
            </a:extLst>
          </p:cNvPr>
          <p:cNvCxnSpPr>
            <a:cxnSpLocks/>
            <a:stCxn id="33" idx="2"/>
            <a:endCxn id="34" idx="1"/>
          </p:cNvCxnSpPr>
          <p:nvPr/>
        </p:nvCxnSpPr>
        <p:spPr>
          <a:xfrm rot="16200000" flipH="1">
            <a:off x="5585738" y="3849568"/>
            <a:ext cx="404375" cy="12994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FBC785A2-F235-874C-96C8-E10A13A014AF}"/>
              </a:ext>
            </a:extLst>
          </p:cNvPr>
          <p:cNvCxnSpPr>
            <a:cxnSpLocks/>
            <a:stCxn id="34" idx="2"/>
            <a:endCxn id="35" idx="1"/>
          </p:cNvCxnSpPr>
          <p:nvPr/>
        </p:nvCxnSpPr>
        <p:spPr>
          <a:xfrm rot="16200000" flipH="1">
            <a:off x="7482306" y="4905449"/>
            <a:ext cx="485787" cy="4150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941740E-5D79-7347-85F9-867AB6986E9D}"/>
              </a:ext>
            </a:extLst>
          </p:cNvPr>
          <p:cNvCxnSpPr>
            <a:cxnSpLocks/>
            <a:stCxn id="35" idx="2"/>
            <a:endCxn id="36" idx="1"/>
          </p:cNvCxnSpPr>
          <p:nvPr/>
        </p:nvCxnSpPr>
        <p:spPr>
          <a:xfrm rot="16200000" flipH="1">
            <a:off x="8957235" y="5579988"/>
            <a:ext cx="507685" cy="396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879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ow to Clearly Break Down Your Goals Using a Goal Tree">
            <a:extLst>
              <a:ext uri="{FF2B5EF4-FFF2-40B4-BE49-F238E27FC236}">
                <a16:creationId xmlns:a16="http://schemas.microsoft.com/office/drawing/2014/main" id="{BEBD1235-607A-1CF9-EF5E-9B7F8B2ADE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6" t="10543" r="1604" b="2635"/>
          <a:stretch/>
        </p:blipFill>
        <p:spPr bwMode="auto">
          <a:xfrm>
            <a:off x="1259097" y="196702"/>
            <a:ext cx="9673806" cy="646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673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4" name="Title 3">
            <a:extLst>
              <a:ext uri="{FF2B5EF4-FFF2-40B4-BE49-F238E27FC236}">
                <a16:creationId xmlns:a16="http://schemas.microsoft.com/office/drawing/2014/main" id="{487055C7-1654-163B-CF92-B885AAFB2747}"/>
              </a:ext>
            </a:extLst>
          </p:cNvPr>
          <p:cNvSpPr>
            <a:spLocks noGrp="1"/>
          </p:cNvSpPr>
          <p:nvPr>
            <p:ph type="title"/>
          </p:nvPr>
        </p:nvSpPr>
        <p:spPr/>
        <p:txBody>
          <a:bodyPr/>
          <a:lstStyle/>
          <a:p>
            <a:r>
              <a:rPr lang="en-GB" dirty="0"/>
              <a:t>How to formulate goals properly?</a:t>
            </a:r>
          </a:p>
        </p:txBody>
      </p:sp>
      <p:sp>
        <p:nvSpPr>
          <p:cNvPr id="7" name="Text Placeholder 6">
            <a:extLst>
              <a:ext uri="{FF2B5EF4-FFF2-40B4-BE49-F238E27FC236}">
                <a16:creationId xmlns:a16="http://schemas.microsoft.com/office/drawing/2014/main" id="{147D2CF7-BF98-A32D-FD09-EC0D62EF4193}"/>
              </a:ext>
            </a:extLst>
          </p:cNvPr>
          <p:cNvSpPr>
            <a:spLocks noGrp="1"/>
          </p:cNvSpPr>
          <p:nvPr>
            <p:ph type="body" sz="quarter" idx="10"/>
          </p:nvPr>
        </p:nvSpPr>
        <p:spPr>
          <a:xfrm>
            <a:off x="550863" y="1628775"/>
            <a:ext cx="11112500" cy="4537075"/>
          </a:xfrm>
        </p:spPr>
        <p:txBody>
          <a:bodyPr/>
          <a:lstStyle/>
          <a:p>
            <a:pPr>
              <a:lnSpc>
                <a:spcPct val="100000"/>
              </a:lnSpc>
              <a:spcBef>
                <a:spcPts val="0"/>
              </a:spcBef>
              <a:spcAft>
                <a:spcPts val="1800"/>
              </a:spcAft>
              <a:buFont typeface="System Font Regular"/>
              <a:buChar char="–"/>
            </a:pPr>
            <a:r>
              <a:rPr lang="en-GB" b="0" dirty="0">
                <a:solidFill>
                  <a:schemeClr val="tx1"/>
                </a:solidFill>
                <a:highlight>
                  <a:srgbClr val="FFFF00"/>
                </a:highlight>
              </a:rPr>
              <a:t>Using action verbs </a:t>
            </a:r>
            <a:r>
              <a:rPr lang="en-GB" b="0" dirty="0">
                <a:solidFill>
                  <a:schemeClr val="tx1"/>
                </a:solidFill>
              </a:rPr>
              <a:t>in formulation</a:t>
            </a:r>
          </a:p>
          <a:p>
            <a:pPr>
              <a:lnSpc>
                <a:spcPct val="100000"/>
              </a:lnSpc>
              <a:spcBef>
                <a:spcPts val="0"/>
              </a:spcBef>
              <a:spcAft>
                <a:spcPts val="1800"/>
              </a:spcAft>
              <a:buFont typeface="System Font Regular"/>
              <a:buChar char="–"/>
            </a:pPr>
            <a:r>
              <a:rPr lang="en-GB" b="0" dirty="0">
                <a:solidFill>
                  <a:schemeClr val="tx1"/>
                </a:solidFill>
              </a:rPr>
              <a:t>When there are many goals, it is necessary to structure them (hierarchize), i.e. create a tree of goals (Goal Tree).</a:t>
            </a:r>
          </a:p>
          <a:p>
            <a:pPr>
              <a:lnSpc>
                <a:spcPct val="100000"/>
              </a:lnSpc>
              <a:spcBef>
                <a:spcPts val="0"/>
              </a:spcBef>
              <a:spcAft>
                <a:spcPts val="1800"/>
              </a:spcAft>
              <a:buFont typeface="System Font Regular"/>
              <a:buChar char="–"/>
            </a:pPr>
            <a:r>
              <a:rPr lang="en-GB" b="0" dirty="0">
                <a:solidFill>
                  <a:schemeClr val="tx1"/>
                </a:solidFill>
              </a:rPr>
              <a:t>Apply the SMART method</a:t>
            </a:r>
            <a:endParaRPr lang="en-GB" dirty="0"/>
          </a:p>
        </p:txBody>
      </p:sp>
    </p:spTree>
    <p:extLst>
      <p:ext uri="{BB962C8B-B14F-4D97-AF65-F5344CB8AC3E}">
        <p14:creationId xmlns:p14="http://schemas.microsoft.com/office/powerpoint/2010/main" val="1966245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1678684A-AA57-EE46-98A6-DB947E4AABF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624139" y="295611"/>
            <a:ext cx="8834207" cy="5978019"/>
          </a:xfrm>
          <a:prstGeom prst="rect">
            <a:avLst/>
          </a:prstGeom>
        </p:spPr>
      </p:pic>
    </p:spTree>
    <p:extLst>
      <p:ext uri="{BB962C8B-B14F-4D97-AF65-F5344CB8AC3E}">
        <p14:creationId xmlns:p14="http://schemas.microsoft.com/office/powerpoint/2010/main" val="775908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ntroduction to the Goal Tree" descr="Introduction to the Goal Tree">
            <a:hlinkClick r:id="" action="ppaction://media"/>
            <a:extLst>
              <a:ext uri="{FF2B5EF4-FFF2-40B4-BE49-F238E27FC236}">
                <a16:creationId xmlns:a16="http://schemas.microsoft.com/office/drawing/2014/main" id="{7DC0B5C3-AF89-B783-F612-B6CDE66EE2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 y="7938"/>
            <a:ext cx="12192000" cy="6858000"/>
          </a:xfrm>
          <a:prstGeom prst="rect">
            <a:avLst/>
          </a:prstGeom>
        </p:spPr>
      </p:pic>
    </p:spTree>
    <p:extLst>
      <p:ext uri="{BB962C8B-B14F-4D97-AF65-F5344CB8AC3E}">
        <p14:creationId xmlns:p14="http://schemas.microsoft.com/office/powerpoint/2010/main" val="355438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9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46C4-31DB-4C43-B0F5-290426F77945}"/>
              </a:ext>
            </a:extLst>
          </p:cNvPr>
          <p:cNvSpPr>
            <a:spLocks noGrp="1"/>
          </p:cNvSpPr>
          <p:nvPr>
            <p:ph type="title"/>
          </p:nvPr>
        </p:nvSpPr>
        <p:spPr/>
        <p:txBody>
          <a:bodyPr/>
          <a:lstStyle/>
          <a:p>
            <a:r>
              <a:rPr lang="en-GB" dirty="0"/>
              <a:t>What is planning as a management function?</a:t>
            </a:r>
          </a:p>
        </p:txBody>
      </p:sp>
      <p:sp>
        <p:nvSpPr>
          <p:cNvPr id="3" name="Content Placeholder 2">
            <a:extLst>
              <a:ext uri="{FF2B5EF4-FFF2-40B4-BE49-F238E27FC236}">
                <a16:creationId xmlns:a16="http://schemas.microsoft.com/office/drawing/2014/main" id="{667100F1-E17F-7747-A4FF-1ABF6DA94F04}"/>
              </a:ext>
            </a:extLst>
          </p:cNvPr>
          <p:cNvSpPr>
            <a:spLocks noGrp="1"/>
          </p:cNvSpPr>
          <p:nvPr>
            <p:ph type="body" sz="quarter" idx="10"/>
          </p:nvPr>
        </p:nvSpPr>
        <p:spPr/>
        <p:txBody>
          <a:bodyPr/>
          <a:lstStyle/>
          <a:p>
            <a:r>
              <a:rPr lang="en-GB" sz="2700"/>
              <a:t>Planning</a:t>
            </a:r>
          </a:p>
          <a:p>
            <a:pPr lvl="1"/>
            <a:r>
              <a:rPr lang="en-GB" sz="2700"/>
              <a:t>is the definition of goals, the selection of measures to achieve those goals, and the creation of a rational sequence of actions to achieve them</a:t>
            </a:r>
          </a:p>
          <a:p>
            <a:pPr lvl="1"/>
            <a:r>
              <a:rPr lang="en-GB" sz="2700"/>
              <a:t>is the anticipation of goals, measures, and actions required to achieve those goals</a:t>
            </a:r>
          </a:p>
          <a:p>
            <a:pPr lvl="1"/>
            <a:r>
              <a:rPr lang="en-GB" sz="2700"/>
              <a:t> is the systematic development of action programs aimed at reaching agreed-upon business objectives by the process of analyzing, evaluating, and selecting among the opportunities which are foreseen</a:t>
            </a:r>
          </a:p>
        </p:txBody>
      </p:sp>
    </p:spTree>
    <p:extLst>
      <p:ext uri="{BB962C8B-B14F-4D97-AF65-F5344CB8AC3E}">
        <p14:creationId xmlns:p14="http://schemas.microsoft.com/office/powerpoint/2010/main" val="3279984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2" name="Title 1">
            <a:extLst>
              <a:ext uri="{FF2B5EF4-FFF2-40B4-BE49-F238E27FC236}">
                <a16:creationId xmlns:a16="http://schemas.microsoft.com/office/drawing/2014/main" id="{32AAAD5A-A0EA-E843-4286-B06B534B2CC6}"/>
              </a:ext>
            </a:extLst>
          </p:cNvPr>
          <p:cNvSpPr>
            <a:spLocks noGrp="1"/>
          </p:cNvSpPr>
          <p:nvPr>
            <p:ph type="title"/>
          </p:nvPr>
        </p:nvSpPr>
        <p:spPr/>
        <p:txBody>
          <a:bodyPr/>
          <a:lstStyle/>
          <a:p>
            <a:r>
              <a:rPr lang="en-GB" dirty="0"/>
              <a:t>Objectives and tasks</a:t>
            </a:r>
          </a:p>
        </p:txBody>
      </p:sp>
      <p:sp>
        <p:nvSpPr>
          <p:cNvPr id="3" name="Text Placeholder 2">
            <a:extLst>
              <a:ext uri="{FF2B5EF4-FFF2-40B4-BE49-F238E27FC236}">
                <a16:creationId xmlns:a16="http://schemas.microsoft.com/office/drawing/2014/main" id="{9A04F2AD-FDF1-040D-E1ED-92C04DDA2ACC}"/>
              </a:ext>
            </a:extLst>
          </p:cNvPr>
          <p:cNvSpPr>
            <a:spLocks noGrp="1"/>
          </p:cNvSpPr>
          <p:nvPr>
            <p:ph type="body" sz="quarter" idx="10"/>
          </p:nvPr>
        </p:nvSpPr>
        <p:spPr>
          <a:xfrm>
            <a:off x="550863" y="1913860"/>
            <a:ext cx="11112500" cy="4251990"/>
          </a:xfrm>
        </p:spPr>
        <p:txBody>
          <a:bodyPr/>
          <a:lstStyle/>
          <a:p>
            <a:pPr>
              <a:lnSpc>
                <a:spcPct val="100000"/>
              </a:lnSpc>
              <a:spcBef>
                <a:spcPts val="0"/>
              </a:spcBef>
              <a:spcAft>
                <a:spcPts val="1800"/>
              </a:spcAft>
              <a:buFont typeface="System Font Regular"/>
              <a:buChar char="–"/>
            </a:pPr>
            <a:r>
              <a:rPr lang="en-GB" b="0">
                <a:solidFill>
                  <a:schemeClr val="tx1"/>
                </a:solidFill>
              </a:rPr>
              <a:t>Objectives are specific, measurable statements that outline what needs to be achieved and when. They should be SMART.</a:t>
            </a:r>
          </a:p>
          <a:p>
            <a:pPr>
              <a:lnSpc>
                <a:spcPct val="100000"/>
              </a:lnSpc>
              <a:spcBef>
                <a:spcPts val="0"/>
              </a:spcBef>
              <a:spcAft>
                <a:spcPts val="1800"/>
              </a:spcAft>
              <a:buFont typeface="System Font Regular"/>
              <a:buChar char="–"/>
            </a:pPr>
            <a:r>
              <a:rPr lang="en-GB" b="0">
                <a:solidFill>
                  <a:schemeClr val="tx1"/>
                </a:solidFill>
              </a:rPr>
              <a:t>Goals provide direction for an organization, while objectives provide the specific steps needed to achieve those goals.</a:t>
            </a:r>
          </a:p>
          <a:p>
            <a:pPr>
              <a:lnSpc>
                <a:spcPct val="100000"/>
              </a:lnSpc>
              <a:spcBef>
                <a:spcPts val="0"/>
              </a:spcBef>
              <a:spcAft>
                <a:spcPts val="1800"/>
              </a:spcAft>
              <a:buFont typeface="System Font Regular"/>
              <a:buChar char="–"/>
            </a:pPr>
            <a:r>
              <a:rPr lang="en-GB" b="0">
                <a:solidFill>
                  <a:schemeClr val="tx1"/>
                </a:solidFill>
              </a:rPr>
              <a:t>Objectives include targets, or metrics/KPIs, used to measure progress towards the goal.</a:t>
            </a:r>
          </a:p>
          <a:p>
            <a:pPr>
              <a:lnSpc>
                <a:spcPct val="100000"/>
              </a:lnSpc>
              <a:spcBef>
                <a:spcPts val="0"/>
              </a:spcBef>
              <a:spcAft>
                <a:spcPts val="1800"/>
              </a:spcAft>
              <a:buFont typeface="System Font Regular"/>
              <a:buChar char="–"/>
            </a:pPr>
            <a:r>
              <a:rPr lang="en-GB" b="0">
                <a:solidFill>
                  <a:schemeClr val="tx1"/>
                </a:solidFill>
              </a:rPr>
              <a:t>Objectives can also include tasks with varying degrees of task structure, which refers to the level of detail in job descriptions and procedures.</a:t>
            </a:r>
          </a:p>
        </p:txBody>
      </p:sp>
    </p:spTree>
    <p:extLst>
      <p:ext uri="{BB962C8B-B14F-4D97-AF65-F5344CB8AC3E}">
        <p14:creationId xmlns:p14="http://schemas.microsoft.com/office/powerpoint/2010/main" val="2714829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86437" y="1225689"/>
            <a:ext cx="6923356" cy="5324535"/>
          </a:xfrm>
          <a:prstGeom prst="rect">
            <a:avLst/>
          </a:prstGeom>
          <a:noFill/>
        </p:spPr>
        <p:txBody>
          <a:bodyPr wrap="square" rtlCol="0">
            <a:spAutoFit/>
          </a:bodyPr>
          <a:lstStyle/>
          <a:p>
            <a:pPr>
              <a:spcBef>
                <a:spcPts val="1200"/>
              </a:spcBef>
              <a:spcAft>
                <a:spcPts val="1200"/>
              </a:spcAft>
            </a:pPr>
            <a:r>
              <a:rPr lang="en-GB" sz="2000" b="1"/>
              <a:t>S</a:t>
            </a:r>
            <a:r>
              <a:rPr lang="en-GB" sz="2000"/>
              <a:t>(specific) – states exactly what you need to achieve. Make your goals specific and narrow for more effective planning.</a:t>
            </a:r>
          </a:p>
          <a:p>
            <a:pPr>
              <a:spcBef>
                <a:spcPts val="1200"/>
              </a:spcBef>
              <a:spcAft>
                <a:spcPts val="1200"/>
              </a:spcAft>
            </a:pPr>
            <a:r>
              <a:rPr lang="en-GB" sz="2000" b="1"/>
              <a:t>M</a:t>
            </a:r>
            <a:r>
              <a:rPr lang="en-GB" sz="2000"/>
              <a:t>(measurable) – includes a quality or quantity measure. Define what evidence will prove you’re making progress and re-evaluate when necessary.</a:t>
            </a:r>
          </a:p>
          <a:p>
            <a:pPr>
              <a:spcBef>
                <a:spcPts val="1200"/>
              </a:spcBef>
              <a:spcAft>
                <a:spcPts val="1200"/>
              </a:spcAft>
            </a:pPr>
            <a:r>
              <a:rPr lang="en-GB" sz="2000" b="1"/>
              <a:t>A</a:t>
            </a:r>
            <a:r>
              <a:rPr lang="en-GB" sz="2000"/>
              <a:t>(attainable) – can be challenging but must be achievable. Make sure you can reasonably accomplish your goal within a certain timeframe.</a:t>
            </a:r>
          </a:p>
          <a:p>
            <a:pPr>
              <a:spcBef>
                <a:spcPts val="1200"/>
              </a:spcBef>
              <a:spcAft>
                <a:spcPts val="1200"/>
              </a:spcAft>
            </a:pPr>
            <a:r>
              <a:rPr lang="en-GB" sz="2000" b="1"/>
              <a:t>R</a:t>
            </a:r>
            <a:r>
              <a:rPr lang="en-GB" sz="2000"/>
              <a:t>(relevant) – make sense and are meaningful to you. Your goals should align with your values and long-term aims.</a:t>
            </a:r>
          </a:p>
          <a:p>
            <a:pPr>
              <a:spcBef>
                <a:spcPts val="1200"/>
              </a:spcBef>
              <a:spcAft>
                <a:spcPts val="1200"/>
              </a:spcAft>
            </a:pPr>
            <a:r>
              <a:rPr lang="en-GB" sz="2000" b="1"/>
              <a:t>T</a:t>
            </a:r>
            <a:r>
              <a:rPr lang="en-GB" sz="2000"/>
              <a:t>(time-bound) – with a clear end date or timescale – they may be short or longer term. Set a realistic, ambitious end-date for task prioritisation and motivation.</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29589" t="21455" r="34981" b="12000"/>
          <a:stretch/>
        </p:blipFill>
        <p:spPr>
          <a:xfrm>
            <a:off x="7317468" y="0"/>
            <a:ext cx="4874531" cy="6109855"/>
          </a:xfrm>
          <a:prstGeom prst="rect">
            <a:avLst/>
          </a:prstGeom>
        </p:spPr>
      </p:pic>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7" name="Rectangle 6">
            <a:extLst>
              <a:ext uri="{FF2B5EF4-FFF2-40B4-BE49-F238E27FC236}">
                <a16:creationId xmlns:a16="http://schemas.microsoft.com/office/drawing/2014/main" id="{4E87C9BA-E3BF-E041-ADD5-0325FFA6297C}"/>
              </a:ext>
            </a:extLst>
          </p:cNvPr>
          <p:cNvSpPr/>
          <p:nvPr/>
        </p:nvSpPr>
        <p:spPr>
          <a:xfrm>
            <a:off x="7317468" y="0"/>
            <a:ext cx="4874532" cy="6858000"/>
          </a:xfrm>
          <a:prstGeom prst="rect">
            <a:avLst/>
          </a:prstGeom>
          <a:solidFill>
            <a:srgbClr val="00D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1AFDDA4C-6486-7540-81EE-69DCAD867B0B}"/>
              </a:ext>
            </a:extLst>
          </p:cNvPr>
          <p:cNvPicPr>
            <a:picLocks noChangeAspect="1"/>
          </p:cNvPicPr>
          <p:nvPr/>
        </p:nvPicPr>
        <p:blipFill rotWithShape="1">
          <a:blip r:embed="rId5">
            <a:extLst>
              <a:ext uri="{28A0092B-C50C-407E-A947-70E740481C1C}">
                <a14:useLocalDpi xmlns:a14="http://schemas.microsoft.com/office/drawing/2010/main" val="0"/>
              </a:ext>
            </a:extLst>
          </a:blip>
          <a:srcRect l="79373"/>
          <a:stretch/>
        </p:blipFill>
        <p:spPr>
          <a:xfrm>
            <a:off x="7454208" y="26701"/>
            <a:ext cx="2514788" cy="6650182"/>
          </a:xfrm>
          <a:prstGeom prst="rect">
            <a:avLst/>
          </a:prstGeom>
        </p:spPr>
      </p:pic>
      <p:sp>
        <p:nvSpPr>
          <p:cNvPr id="12" name="TextBox 11">
            <a:extLst>
              <a:ext uri="{FF2B5EF4-FFF2-40B4-BE49-F238E27FC236}">
                <a16:creationId xmlns:a16="http://schemas.microsoft.com/office/drawing/2014/main" id="{66939D3C-4D69-A144-81EC-086C546D8A03}"/>
              </a:ext>
            </a:extLst>
          </p:cNvPr>
          <p:cNvSpPr txBox="1"/>
          <p:nvPr/>
        </p:nvSpPr>
        <p:spPr>
          <a:xfrm>
            <a:off x="7808610" y="675660"/>
            <a:ext cx="4194203" cy="5262979"/>
          </a:xfrm>
          <a:prstGeom prst="rect">
            <a:avLst/>
          </a:prstGeom>
          <a:noFill/>
        </p:spPr>
        <p:txBody>
          <a:bodyPr wrap="square" rtlCol="0">
            <a:spAutoFit/>
          </a:bodyPr>
          <a:lstStyle/>
          <a:p>
            <a:r>
              <a:rPr lang="en-GB" sz="1600" b="1">
                <a:solidFill>
                  <a:schemeClr val="bg1"/>
                </a:solidFill>
              </a:rPr>
              <a:t>I will obtain a job as a junior programmer within three months after graduating with my Bachelor Degree.</a:t>
            </a:r>
          </a:p>
          <a:p>
            <a:endParaRPr lang="en-GB" sz="1600">
              <a:solidFill>
                <a:schemeClr val="bg1"/>
              </a:solidFill>
            </a:endParaRPr>
          </a:p>
          <a:p>
            <a:r>
              <a:rPr lang="en-GB" sz="1600">
                <a:solidFill>
                  <a:schemeClr val="bg1"/>
                </a:solidFill>
              </a:rPr>
              <a:t>Specific: The goal of becoming a junior programmer is well-defined</a:t>
            </a:r>
          </a:p>
          <a:p>
            <a:endParaRPr lang="en-GB" sz="1600">
              <a:solidFill>
                <a:schemeClr val="bg1"/>
              </a:solidFill>
            </a:endParaRPr>
          </a:p>
          <a:p>
            <a:r>
              <a:rPr lang="en-GB" sz="1600">
                <a:solidFill>
                  <a:schemeClr val="bg1"/>
                </a:solidFill>
              </a:rPr>
              <a:t>Measurable: Success can be measured by the number of applications, interviews and job offers.</a:t>
            </a:r>
          </a:p>
          <a:p>
            <a:endParaRPr lang="en-GB" sz="1600">
              <a:solidFill>
                <a:schemeClr val="bg1"/>
              </a:solidFill>
            </a:endParaRPr>
          </a:p>
          <a:p>
            <a:r>
              <a:rPr lang="en-GB" sz="1600">
                <a:solidFill>
                  <a:schemeClr val="bg1"/>
                </a:solidFill>
              </a:rPr>
              <a:t>Achievable: The goal setter will have the appropriate degree for the job.</a:t>
            </a:r>
          </a:p>
          <a:p>
            <a:endParaRPr lang="en-GB" sz="1600">
              <a:solidFill>
                <a:schemeClr val="bg1"/>
              </a:solidFill>
            </a:endParaRPr>
          </a:p>
          <a:p>
            <a:r>
              <a:rPr lang="en-GB" sz="1600">
                <a:solidFill>
                  <a:schemeClr val="bg1"/>
                </a:solidFill>
              </a:rPr>
              <a:t>Relevant: The goal setter is planning to get a job in the ITC industry after getting an education degree.</a:t>
            </a:r>
          </a:p>
          <a:p>
            <a:endParaRPr lang="en-GB" sz="1600">
              <a:solidFill>
                <a:schemeClr val="bg1"/>
              </a:solidFill>
            </a:endParaRPr>
          </a:p>
          <a:p>
            <a:r>
              <a:rPr lang="en-GB" sz="1600">
                <a:solidFill>
                  <a:schemeClr val="bg1"/>
                </a:solidFill>
              </a:rPr>
              <a:t>Time-based: The goal setter has set a deadline to achieve their objective within the three months following graduation.</a:t>
            </a:r>
          </a:p>
        </p:txBody>
      </p:sp>
      <p:sp>
        <p:nvSpPr>
          <p:cNvPr id="2" name="Title 1">
            <a:extLst>
              <a:ext uri="{FF2B5EF4-FFF2-40B4-BE49-F238E27FC236}">
                <a16:creationId xmlns:a16="http://schemas.microsoft.com/office/drawing/2014/main" id="{E9854A50-5E91-0F6A-EC3B-A8B16C39F233}"/>
              </a:ext>
            </a:extLst>
          </p:cNvPr>
          <p:cNvSpPr txBox="1">
            <a:spLocks/>
          </p:cNvSpPr>
          <p:nvPr/>
        </p:nvSpPr>
        <p:spPr>
          <a:xfrm>
            <a:off x="550862" y="296657"/>
            <a:ext cx="1111281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SMART method</a:t>
            </a:r>
          </a:p>
        </p:txBody>
      </p:sp>
    </p:spTree>
    <p:extLst>
      <p:ext uri="{BB962C8B-B14F-4D97-AF65-F5344CB8AC3E}">
        <p14:creationId xmlns:p14="http://schemas.microsoft.com/office/powerpoint/2010/main" val="3828011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4FE774-2DDB-BBCE-5E49-3BE8994E2C19}"/>
              </a:ext>
            </a:extLst>
          </p:cNvPr>
          <p:cNvSpPr>
            <a:spLocks noGrp="1"/>
          </p:cNvSpPr>
          <p:nvPr>
            <p:ph type="body" sz="quarter" idx="10"/>
          </p:nvPr>
        </p:nvSpPr>
        <p:spPr/>
        <p:txBody>
          <a:bodyPr/>
          <a:lstStyle/>
          <a:p>
            <a:r>
              <a:rPr lang="en-GB" dirty="0"/>
              <a:t>Forecasting</a:t>
            </a:r>
          </a:p>
        </p:txBody>
      </p:sp>
    </p:spTree>
    <p:extLst>
      <p:ext uri="{BB962C8B-B14F-4D97-AF65-F5344CB8AC3E}">
        <p14:creationId xmlns:p14="http://schemas.microsoft.com/office/powerpoint/2010/main" val="3043804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C7D41-028A-B944-9B90-A5F39F7CFCEA}"/>
              </a:ext>
            </a:extLst>
          </p:cNvPr>
          <p:cNvSpPr>
            <a:spLocks noGrp="1"/>
          </p:cNvSpPr>
          <p:nvPr>
            <p:ph type="title"/>
          </p:nvPr>
        </p:nvSpPr>
        <p:spPr/>
        <p:txBody>
          <a:bodyPr/>
          <a:lstStyle/>
          <a:p>
            <a:r>
              <a:rPr lang="en-GB" dirty="0"/>
              <a:t>Forecasting</a:t>
            </a:r>
          </a:p>
        </p:txBody>
      </p:sp>
      <p:sp>
        <p:nvSpPr>
          <p:cNvPr id="4" name="Subtitle 3">
            <a:extLst>
              <a:ext uri="{FF2B5EF4-FFF2-40B4-BE49-F238E27FC236}">
                <a16:creationId xmlns:a16="http://schemas.microsoft.com/office/drawing/2014/main" id="{2289BBFE-48DA-404A-96B3-DBF9ECB4D474}"/>
              </a:ext>
            </a:extLst>
          </p:cNvPr>
          <p:cNvSpPr>
            <a:spLocks noGrp="1"/>
          </p:cNvSpPr>
          <p:nvPr>
            <p:ph type="body" sz="quarter" idx="10"/>
          </p:nvPr>
        </p:nvSpPr>
        <p:spPr>
          <a:xfrm>
            <a:off x="550863" y="2279650"/>
            <a:ext cx="5271868" cy="3913188"/>
          </a:xfrm>
        </p:spPr>
        <p:txBody>
          <a:bodyPr/>
          <a:lstStyle/>
          <a:p>
            <a:r>
              <a:rPr lang="en-GB" sz="2400" dirty="0"/>
              <a:t>If everything in the world were predictable in advance, there would be no uncertainty.</a:t>
            </a:r>
          </a:p>
          <a:p>
            <a:r>
              <a:rPr lang="en-GB" sz="2400" dirty="0"/>
              <a:t>At the same time, there would be no risk in human actions.</a:t>
            </a:r>
          </a:p>
        </p:txBody>
      </p:sp>
      <p:pic>
        <p:nvPicPr>
          <p:cNvPr id="1026" name="Picture 2" descr="Worried about the future? The science behind coping with uncertainty | New  Scientist">
            <a:extLst>
              <a:ext uri="{FF2B5EF4-FFF2-40B4-BE49-F238E27FC236}">
                <a16:creationId xmlns:a16="http://schemas.microsoft.com/office/drawing/2014/main" id="{8A7F232C-FD71-6FEC-EDB8-DF3A5A9D8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536" y="2279650"/>
            <a:ext cx="5661464" cy="3774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553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7A423-F29C-F94A-9350-14386AA9E7CF}"/>
              </a:ext>
            </a:extLst>
          </p:cNvPr>
          <p:cNvSpPr>
            <a:spLocks noGrp="1"/>
          </p:cNvSpPr>
          <p:nvPr>
            <p:ph type="title"/>
          </p:nvPr>
        </p:nvSpPr>
        <p:spPr/>
        <p:txBody>
          <a:bodyPr/>
          <a:lstStyle/>
          <a:p>
            <a:r>
              <a:rPr lang="en-GB" dirty="0"/>
              <a:t>Key terms to know</a:t>
            </a:r>
          </a:p>
        </p:txBody>
      </p:sp>
      <p:sp>
        <p:nvSpPr>
          <p:cNvPr id="3" name="Content Placeholder 2">
            <a:extLst>
              <a:ext uri="{FF2B5EF4-FFF2-40B4-BE49-F238E27FC236}">
                <a16:creationId xmlns:a16="http://schemas.microsoft.com/office/drawing/2014/main" id="{B2F740B3-2A24-E94F-8566-1BFE4ACF5A2D}"/>
              </a:ext>
            </a:extLst>
          </p:cNvPr>
          <p:cNvSpPr>
            <a:spLocks noGrp="1"/>
          </p:cNvSpPr>
          <p:nvPr>
            <p:ph type="body" sz="quarter" idx="10"/>
          </p:nvPr>
        </p:nvSpPr>
        <p:spPr>
          <a:xfrm>
            <a:off x="550863" y="1513490"/>
            <a:ext cx="11112500" cy="4652360"/>
          </a:xfrm>
        </p:spPr>
        <p:txBody>
          <a:bodyPr/>
          <a:lstStyle/>
          <a:p>
            <a:r>
              <a:rPr lang="en-GB" sz="2000"/>
              <a:t>Forecasting</a:t>
            </a:r>
          </a:p>
          <a:p>
            <a:pPr lvl="1"/>
            <a:r>
              <a:rPr lang="en-GB" sz="2000"/>
              <a:t>A method of obtaining information about future events, changes in objects, or potential situations. </a:t>
            </a:r>
          </a:p>
          <a:p>
            <a:pPr lvl="1"/>
            <a:r>
              <a:rPr lang="en-GB" sz="2000"/>
              <a:t>It is always related to the future - near, distant, or very distant. </a:t>
            </a:r>
          </a:p>
          <a:p>
            <a:pPr lvl="1"/>
            <a:r>
              <a:rPr lang="en-GB" sz="2000"/>
              <a:t>The most important characteristic of forecasting is reliability, which is determined by the time horizon, the forecasting methods used, and the information used.</a:t>
            </a:r>
          </a:p>
          <a:p>
            <a:r>
              <a:rPr lang="en-GB" sz="2000" b="1"/>
              <a:t>Uncertainty</a:t>
            </a:r>
          </a:p>
          <a:p>
            <a:pPr lvl="1"/>
            <a:r>
              <a:rPr lang="en-GB" sz="2000"/>
              <a:t>The lack or insufficiency of information about something. </a:t>
            </a:r>
          </a:p>
          <a:p>
            <a:pPr lvl="1"/>
            <a:r>
              <a:rPr lang="en-GB" sz="2000"/>
              <a:t>The less information available, the greater the uncertainty, and the more difficult it is to make decisions.</a:t>
            </a:r>
          </a:p>
          <a:p>
            <a:r>
              <a:rPr lang="en-GB" sz="2000"/>
              <a:t>Risk</a:t>
            </a:r>
          </a:p>
          <a:p>
            <a:pPr lvl="1"/>
            <a:r>
              <a:rPr lang="en-GB" sz="2000"/>
              <a:t>Possible deviations of actual results from expected ones. </a:t>
            </a:r>
          </a:p>
          <a:p>
            <a:pPr lvl="1"/>
            <a:r>
              <a:rPr lang="en-GB" sz="2000"/>
              <a:t>It is often associated with the probability of an unwanted, worthless, or harmful outcome, error, or loss.</a:t>
            </a:r>
          </a:p>
        </p:txBody>
      </p:sp>
    </p:spTree>
    <p:extLst>
      <p:ext uri="{BB962C8B-B14F-4D97-AF65-F5344CB8AC3E}">
        <p14:creationId xmlns:p14="http://schemas.microsoft.com/office/powerpoint/2010/main" val="3322138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C0D7-66DE-294C-95B1-D98B55AD0F4D}"/>
              </a:ext>
            </a:extLst>
          </p:cNvPr>
          <p:cNvSpPr>
            <a:spLocks noGrp="1"/>
          </p:cNvSpPr>
          <p:nvPr>
            <p:ph type="title"/>
          </p:nvPr>
        </p:nvSpPr>
        <p:spPr/>
        <p:txBody>
          <a:bodyPr/>
          <a:lstStyle/>
          <a:p>
            <a:r>
              <a:rPr lang="en-GB" dirty="0"/>
              <a:t>Quantitative forecasting methods</a:t>
            </a:r>
          </a:p>
        </p:txBody>
      </p:sp>
      <p:sp>
        <p:nvSpPr>
          <p:cNvPr id="7" name="TextBox 6">
            <a:extLst>
              <a:ext uri="{FF2B5EF4-FFF2-40B4-BE49-F238E27FC236}">
                <a16:creationId xmlns:a16="http://schemas.microsoft.com/office/drawing/2014/main" id="{EA2B50B5-1221-F27D-132E-3961DEDCCB5C}"/>
              </a:ext>
            </a:extLst>
          </p:cNvPr>
          <p:cNvSpPr txBox="1"/>
          <p:nvPr/>
        </p:nvSpPr>
        <p:spPr>
          <a:xfrm>
            <a:off x="515937" y="1301564"/>
            <a:ext cx="11088688" cy="5043590"/>
          </a:xfrm>
          <a:prstGeom prst="rect">
            <a:avLst/>
          </a:prstGeom>
          <a:noFill/>
        </p:spPr>
        <p:txBody>
          <a:bodyPr wrap="square" lIns="90000" numCol="2">
            <a:noAutofit/>
          </a:bodyPr>
          <a:lstStyle/>
          <a:p>
            <a:r>
              <a:rPr lang="en-GB" sz="2000" dirty="0">
                <a:solidFill>
                  <a:schemeClr val="accent1"/>
                </a:solidFill>
              </a:rPr>
              <a:t>Time Series Methods</a:t>
            </a:r>
          </a:p>
          <a:p>
            <a:pPr marL="742950" lvl="1" indent="-285750">
              <a:buFont typeface="Courier New" panose="02070309020205020404" pitchFamily="49" charset="0"/>
              <a:buChar char="o"/>
            </a:pPr>
            <a:r>
              <a:rPr lang="en-GB" sz="1600" dirty="0"/>
              <a:t>Moving Averages</a:t>
            </a:r>
          </a:p>
          <a:p>
            <a:pPr marL="742950" lvl="1" indent="-285750">
              <a:buFont typeface="Courier New" panose="02070309020205020404" pitchFamily="49" charset="0"/>
              <a:buChar char="o"/>
            </a:pPr>
            <a:r>
              <a:rPr lang="en-GB" sz="1600" dirty="0"/>
              <a:t>Exponential Smoothing</a:t>
            </a:r>
          </a:p>
          <a:p>
            <a:pPr marL="742950" lvl="1" indent="-285750">
              <a:buFont typeface="Courier New" panose="02070309020205020404" pitchFamily="49" charset="0"/>
              <a:buChar char="o"/>
            </a:pPr>
            <a:r>
              <a:rPr lang="en-GB" sz="1600" dirty="0"/>
              <a:t>Holt-Winters Methods</a:t>
            </a:r>
          </a:p>
          <a:p>
            <a:pPr marL="742950" lvl="1" indent="-285750">
              <a:buFont typeface="Courier New" panose="02070309020205020404" pitchFamily="49" charset="0"/>
              <a:buChar char="o"/>
            </a:pPr>
            <a:r>
              <a:rPr lang="en-GB" sz="1600" dirty="0"/>
              <a:t>ARIMA (Autoregressive Integrated Moving Average) Models</a:t>
            </a:r>
          </a:p>
          <a:p>
            <a:pPr marL="742950" lvl="1" indent="-285750">
              <a:buFont typeface="Courier New" panose="02070309020205020404" pitchFamily="49" charset="0"/>
              <a:buChar char="o"/>
            </a:pPr>
            <a:r>
              <a:rPr lang="en-GB" sz="1600" dirty="0"/>
              <a:t>State-Space Models</a:t>
            </a:r>
          </a:p>
          <a:p>
            <a:pPr marL="742950" lvl="1" indent="-285750">
              <a:buFont typeface="Courier New" panose="02070309020205020404" pitchFamily="49" charset="0"/>
              <a:buChar char="o"/>
            </a:pPr>
            <a:r>
              <a:rPr lang="en-GB" sz="1600" dirty="0"/>
              <a:t>Vector Autoregression (VAR) and Vector Error Correction (VEC) Models</a:t>
            </a:r>
          </a:p>
          <a:p>
            <a:pPr marL="742950" lvl="1" indent="-285750">
              <a:buFont typeface="Courier New" panose="02070309020205020404" pitchFamily="49" charset="0"/>
              <a:buChar char="o"/>
            </a:pPr>
            <a:r>
              <a:rPr lang="en-GB" sz="1600" dirty="0"/>
              <a:t>Seasonal Decomposition of Time Series (STL)</a:t>
            </a:r>
          </a:p>
          <a:p>
            <a:pPr marL="742950" lvl="1" indent="-285750">
              <a:buFont typeface="Courier New" panose="02070309020205020404" pitchFamily="49" charset="0"/>
              <a:buChar char="o"/>
            </a:pPr>
            <a:r>
              <a:rPr lang="en-GB" sz="1600" dirty="0"/>
              <a:t>Kalman Filters</a:t>
            </a:r>
          </a:p>
          <a:p>
            <a:pPr marL="742950" lvl="1" indent="-285750">
              <a:buFont typeface="Courier New" panose="02070309020205020404" pitchFamily="49" charset="0"/>
              <a:buChar char="o"/>
            </a:pPr>
            <a:r>
              <a:rPr lang="en-GB" sz="1600" dirty="0"/>
              <a:t>Bayesian Structural Time Series (BSTS) Models</a:t>
            </a:r>
          </a:p>
          <a:p>
            <a:endParaRPr lang="en-GB" sz="1600" dirty="0"/>
          </a:p>
          <a:p>
            <a:r>
              <a:rPr lang="en-GB" sz="2000" dirty="0">
                <a:solidFill>
                  <a:schemeClr val="accent1"/>
                </a:solidFill>
              </a:rPr>
              <a:t>Regression Methods</a:t>
            </a:r>
          </a:p>
          <a:p>
            <a:pPr marL="742950" lvl="1" indent="-285750">
              <a:buFont typeface="Courier New" panose="02070309020205020404" pitchFamily="49" charset="0"/>
              <a:buChar char="o"/>
            </a:pPr>
            <a:r>
              <a:rPr lang="en-GB" sz="1600" dirty="0"/>
              <a:t>Simple Linear Regression</a:t>
            </a:r>
          </a:p>
          <a:p>
            <a:pPr marL="742950" lvl="1" indent="-285750">
              <a:buFont typeface="Courier New" panose="02070309020205020404" pitchFamily="49" charset="0"/>
              <a:buChar char="o"/>
            </a:pPr>
            <a:r>
              <a:rPr lang="en-GB" sz="1600" dirty="0"/>
              <a:t>Multiple Linear Regression</a:t>
            </a:r>
          </a:p>
          <a:p>
            <a:pPr marL="742950" lvl="1" indent="-285750">
              <a:buFont typeface="Courier New" panose="02070309020205020404" pitchFamily="49" charset="0"/>
              <a:buChar char="o"/>
            </a:pPr>
            <a:r>
              <a:rPr lang="en-GB" sz="1600" dirty="0"/>
              <a:t>Nonlinear Regression</a:t>
            </a:r>
          </a:p>
          <a:p>
            <a:pPr marL="742950" lvl="1" indent="-285750">
              <a:buFont typeface="Courier New" panose="02070309020205020404" pitchFamily="49" charset="0"/>
              <a:buChar char="o"/>
            </a:pPr>
            <a:r>
              <a:rPr lang="en-GB" sz="1600" dirty="0"/>
              <a:t>Poisson Regression</a:t>
            </a:r>
          </a:p>
          <a:p>
            <a:pPr marL="742950" lvl="1" indent="-285750">
              <a:buFont typeface="Courier New" panose="02070309020205020404" pitchFamily="49" charset="0"/>
              <a:buChar char="o"/>
            </a:pPr>
            <a:r>
              <a:rPr lang="en-GB" sz="1600" dirty="0"/>
              <a:t>Logistic Regression</a:t>
            </a:r>
          </a:p>
          <a:p>
            <a:pPr marL="742950" lvl="1" indent="-285750">
              <a:buFont typeface="Courier New" panose="02070309020205020404" pitchFamily="49" charset="0"/>
              <a:buChar char="o"/>
            </a:pPr>
            <a:r>
              <a:rPr lang="en-GB" sz="1600" dirty="0"/>
              <a:t>Generalized Linear Models (GLMs)</a:t>
            </a:r>
          </a:p>
          <a:p>
            <a:pPr marL="742950" lvl="1" indent="-285750">
              <a:buFont typeface="Courier New" panose="02070309020205020404" pitchFamily="49" charset="0"/>
              <a:buChar char="o"/>
            </a:pPr>
            <a:r>
              <a:rPr lang="en-GB" sz="1600" dirty="0"/>
              <a:t>Time Series Regression</a:t>
            </a:r>
          </a:p>
          <a:p>
            <a:endParaRPr lang="en-GB" sz="1600" dirty="0"/>
          </a:p>
          <a:p>
            <a:r>
              <a:rPr lang="en-GB" sz="2000" dirty="0">
                <a:solidFill>
                  <a:schemeClr val="accent1"/>
                </a:solidFill>
              </a:rPr>
              <a:t>Artificial Intelligence and Machine Learning Methods</a:t>
            </a:r>
          </a:p>
          <a:p>
            <a:pPr marL="742950" lvl="1" indent="-285750">
              <a:buFont typeface="Courier New" panose="02070309020205020404" pitchFamily="49" charset="0"/>
              <a:buChar char="o"/>
            </a:pPr>
            <a:r>
              <a:rPr lang="en-GB" sz="1600" dirty="0"/>
              <a:t>Neural Networks (NNs)</a:t>
            </a:r>
          </a:p>
          <a:p>
            <a:pPr marL="742950" lvl="1" indent="-285750">
              <a:buFont typeface="Courier New" panose="02070309020205020404" pitchFamily="49" charset="0"/>
              <a:buChar char="o"/>
            </a:pPr>
            <a:r>
              <a:rPr lang="en-GB" sz="1600" dirty="0"/>
              <a:t>Support Vector Machines (SVMs)</a:t>
            </a:r>
          </a:p>
          <a:p>
            <a:pPr marL="742950" lvl="1" indent="-285750">
              <a:buFont typeface="Courier New" panose="02070309020205020404" pitchFamily="49" charset="0"/>
              <a:buChar char="o"/>
            </a:pPr>
            <a:r>
              <a:rPr lang="en-GB" sz="1600" dirty="0"/>
              <a:t>Decision Trees</a:t>
            </a:r>
          </a:p>
          <a:p>
            <a:pPr marL="742950" lvl="1" indent="-285750">
              <a:buFont typeface="Courier New" panose="02070309020205020404" pitchFamily="49" charset="0"/>
              <a:buChar char="o"/>
            </a:pPr>
            <a:r>
              <a:rPr lang="en-GB" sz="1600" dirty="0"/>
              <a:t>Random Forests</a:t>
            </a:r>
          </a:p>
          <a:p>
            <a:pPr marL="742950" lvl="1" indent="-285750">
              <a:buFont typeface="Courier New" panose="02070309020205020404" pitchFamily="49" charset="0"/>
              <a:buChar char="o"/>
            </a:pPr>
            <a:r>
              <a:rPr lang="en-GB" sz="1600" dirty="0"/>
              <a:t>Gradient Boosting</a:t>
            </a:r>
          </a:p>
          <a:p>
            <a:pPr marL="742950" lvl="1" indent="-285750">
              <a:buFont typeface="Courier New" panose="02070309020205020404" pitchFamily="49" charset="0"/>
              <a:buChar char="o"/>
            </a:pPr>
            <a:r>
              <a:rPr lang="en-GB" sz="1600" dirty="0"/>
              <a:t>Deep Learning (Convolutional Neural Networks, Recurrent Neural Networks)</a:t>
            </a:r>
          </a:p>
          <a:p>
            <a:pPr marL="742950" lvl="1" indent="-285750">
              <a:buFont typeface="Courier New" panose="02070309020205020404" pitchFamily="49" charset="0"/>
              <a:buChar char="o"/>
            </a:pPr>
            <a:r>
              <a:rPr lang="en-GB" sz="1600" dirty="0"/>
              <a:t>Clustering (K-Means, Hierarchical)</a:t>
            </a:r>
          </a:p>
          <a:p>
            <a:pPr marL="742950" lvl="1" indent="-285750">
              <a:buFont typeface="Courier New" panose="02070309020205020404" pitchFamily="49" charset="0"/>
              <a:buChar char="o"/>
            </a:pPr>
            <a:r>
              <a:rPr lang="en-GB" sz="1600" dirty="0"/>
              <a:t>Association Rules (</a:t>
            </a:r>
            <a:r>
              <a:rPr lang="en-GB" sz="1600" dirty="0" err="1"/>
              <a:t>Apriori</a:t>
            </a:r>
            <a:r>
              <a:rPr lang="en-GB" sz="1600" dirty="0"/>
              <a:t> Algorithm)</a:t>
            </a:r>
          </a:p>
          <a:p>
            <a:endParaRPr lang="en-GB" sz="1600" dirty="0"/>
          </a:p>
          <a:p>
            <a:r>
              <a:rPr lang="en-GB" sz="2000" dirty="0">
                <a:solidFill>
                  <a:schemeClr val="accent1"/>
                </a:solidFill>
              </a:rPr>
              <a:t>Other Quantitative Methods</a:t>
            </a:r>
          </a:p>
          <a:p>
            <a:pPr marL="742950" lvl="1" indent="-285750">
              <a:buFont typeface="Courier New" panose="02070309020205020404" pitchFamily="49" charset="0"/>
              <a:buChar char="o"/>
            </a:pPr>
            <a:r>
              <a:rPr lang="en-GB" sz="1600" dirty="0"/>
              <a:t>Markov Chain Models</a:t>
            </a:r>
          </a:p>
          <a:p>
            <a:pPr marL="742950" lvl="1" indent="-285750">
              <a:buFont typeface="Courier New" panose="02070309020205020404" pitchFamily="49" charset="0"/>
              <a:buChar char="o"/>
            </a:pPr>
            <a:r>
              <a:rPr lang="en-GB" sz="1600" dirty="0"/>
              <a:t>Monte Carlo Simulation</a:t>
            </a:r>
          </a:p>
          <a:p>
            <a:pPr marL="742950" lvl="1" indent="-285750">
              <a:buFont typeface="Courier New" panose="02070309020205020404" pitchFamily="49" charset="0"/>
              <a:buChar char="o"/>
            </a:pPr>
            <a:r>
              <a:rPr lang="en-GB" sz="1600" dirty="0"/>
              <a:t>Econometric Models</a:t>
            </a:r>
          </a:p>
          <a:p>
            <a:pPr marL="742950" lvl="1" indent="-285750">
              <a:buFont typeface="Courier New" panose="02070309020205020404" pitchFamily="49" charset="0"/>
              <a:buChar char="o"/>
            </a:pPr>
            <a:r>
              <a:rPr lang="en-GB" sz="1600" dirty="0"/>
              <a:t>Input-Output Models</a:t>
            </a:r>
          </a:p>
          <a:p>
            <a:pPr marL="742950" lvl="1" indent="-285750">
              <a:buFont typeface="Courier New" panose="02070309020205020404" pitchFamily="49" charset="0"/>
              <a:buChar char="o"/>
            </a:pPr>
            <a:r>
              <a:rPr lang="en-GB" sz="1600" dirty="0"/>
              <a:t>Game Theory Models</a:t>
            </a:r>
          </a:p>
          <a:p>
            <a:pPr marL="742950" lvl="1" indent="-285750">
              <a:buFont typeface="Courier New" panose="02070309020205020404" pitchFamily="49" charset="0"/>
              <a:buChar char="o"/>
            </a:pPr>
            <a:r>
              <a:rPr lang="en-GB" sz="1600" dirty="0"/>
              <a:t>Queueing Models</a:t>
            </a:r>
          </a:p>
          <a:p>
            <a:pPr marL="742950" lvl="1" indent="-285750">
              <a:buFont typeface="Courier New" panose="02070309020205020404" pitchFamily="49" charset="0"/>
              <a:buChar char="o"/>
            </a:pPr>
            <a:r>
              <a:rPr lang="en-GB" sz="1600" dirty="0"/>
              <a:t>Decision Analysis Models</a:t>
            </a:r>
          </a:p>
          <a:p>
            <a:pPr marL="742950" lvl="1" indent="-285750">
              <a:buFont typeface="Courier New" panose="02070309020205020404" pitchFamily="49" charset="0"/>
              <a:buChar char="o"/>
            </a:pPr>
            <a:r>
              <a:rPr lang="en-GB" sz="1600" dirty="0"/>
              <a:t>Bayesian Networks</a:t>
            </a:r>
          </a:p>
        </p:txBody>
      </p:sp>
    </p:spTree>
    <p:extLst>
      <p:ext uri="{BB962C8B-B14F-4D97-AF65-F5344CB8AC3E}">
        <p14:creationId xmlns:p14="http://schemas.microsoft.com/office/powerpoint/2010/main" val="3634887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543EB-FBDA-EE40-B9B4-E66DC4E46A30}"/>
              </a:ext>
            </a:extLst>
          </p:cNvPr>
          <p:cNvSpPr>
            <a:spLocks noGrp="1"/>
          </p:cNvSpPr>
          <p:nvPr>
            <p:ph type="title"/>
          </p:nvPr>
        </p:nvSpPr>
        <p:spPr/>
        <p:txBody>
          <a:bodyPr/>
          <a:lstStyle/>
          <a:p>
            <a:r>
              <a:rPr lang="en-GB" dirty="0"/>
              <a:t>Qualitative forecasting methods</a:t>
            </a:r>
          </a:p>
        </p:txBody>
      </p:sp>
      <p:sp>
        <p:nvSpPr>
          <p:cNvPr id="7" name="TextBox 6">
            <a:extLst>
              <a:ext uri="{FF2B5EF4-FFF2-40B4-BE49-F238E27FC236}">
                <a16:creationId xmlns:a16="http://schemas.microsoft.com/office/drawing/2014/main" id="{BAF7C971-5ECA-EFC4-F5FF-B41671921202}"/>
              </a:ext>
            </a:extLst>
          </p:cNvPr>
          <p:cNvSpPr txBox="1"/>
          <p:nvPr/>
        </p:nvSpPr>
        <p:spPr>
          <a:xfrm>
            <a:off x="515937" y="1355436"/>
            <a:ext cx="11088688" cy="5502564"/>
          </a:xfrm>
          <a:prstGeom prst="rect">
            <a:avLst/>
          </a:prstGeom>
          <a:noFill/>
        </p:spPr>
        <p:txBody>
          <a:bodyPr wrap="square" lIns="90000" numCol="2" spcCol="144000">
            <a:noAutofit/>
          </a:bodyPr>
          <a:lstStyle/>
          <a:p>
            <a:r>
              <a:rPr lang="en-GB" sz="2000">
                <a:solidFill>
                  <a:schemeClr val="accent1"/>
                </a:solidFill>
              </a:rPr>
              <a:t>Market Research-Based Methods</a:t>
            </a:r>
          </a:p>
          <a:p>
            <a:pPr marL="742950" lvl="1" indent="-285750">
              <a:buFont typeface="Courier New" panose="02070309020205020404" pitchFamily="49" charset="0"/>
              <a:buChar char="o"/>
            </a:pPr>
            <a:r>
              <a:rPr lang="en-GB"/>
              <a:t>Focus groups: Small groups of people provide their opinions on a specific topic or product.</a:t>
            </a:r>
          </a:p>
          <a:p>
            <a:pPr marL="742950" lvl="1" indent="-285750">
              <a:buFont typeface="Courier New" panose="02070309020205020404" pitchFamily="49" charset="0"/>
              <a:buChar char="o"/>
            </a:pPr>
            <a:r>
              <a:rPr lang="en-GB"/>
              <a:t>Surveys: Large groups of people provide their opinions on a specific topic or product.</a:t>
            </a:r>
          </a:p>
          <a:p>
            <a:pPr marL="742950" lvl="1" indent="-285750">
              <a:buFont typeface="Courier New" panose="02070309020205020404" pitchFamily="49" charset="0"/>
              <a:buChar char="o"/>
            </a:pPr>
            <a:r>
              <a:rPr lang="en-GB"/>
              <a:t>Delphi method: Experts answer a series of questions in multiple rounds until a consensus is reached.</a:t>
            </a:r>
          </a:p>
          <a:p>
            <a:endParaRPr lang="en-GB"/>
          </a:p>
          <a:p>
            <a:r>
              <a:rPr lang="en-GB" sz="2000">
                <a:solidFill>
                  <a:schemeClr val="accent1"/>
                </a:solidFill>
              </a:rPr>
              <a:t>Expert Opinion-Based Methods</a:t>
            </a:r>
          </a:p>
          <a:p>
            <a:pPr marL="742950" lvl="1" indent="-285750">
              <a:buFont typeface="Courier New" panose="02070309020205020404" pitchFamily="49" charset="0"/>
              <a:buChar char="o"/>
            </a:pPr>
            <a:r>
              <a:rPr lang="en-GB"/>
              <a:t>Jury of executive opinion: A group of executives provides their opinions on a specific topic or product.</a:t>
            </a:r>
          </a:p>
          <a:p>
            <a:pPr marL="742950" lvl="1" indent="-285750">
              <a:buFont typeface="Courier New" panose="02070309020205020404" pitchFamily="49" charset="0"/>
              <a:buChar char="o"/>
            </a:pPr>
            <a:r>
              <a:rPr lang="en-GB"/>
              <a:t>Sales force composite: Sales representatives provide their individual forecasts, which are combined to produce a total forecast.</a:t>
            </a:r>
          </a:p>
          <a:p>
            <a:pPr marL="742950" lvl="1" indent="-285750">
              <a:buFont typeface="Courier New" panose="02070309020205020404" pitchFamily="49" charset="0"/>
              <a:buChar char="o"/>
            </a:pPr>
            <a:r>
              <a:rPr lang="en-GB"/>
              <a:t>Analogies: Historical data is used to compare and predict future events.</a:t>
            </a:r>
          </a:p>
          <a:p>
            <a:r>
              <a:rPr lang="en-GB" sz="2000">
                <a:solidFill>
                  <a:schemeClr val="accent1"/>
                </a:solidFill>
              </a:rPr>
              <a:t>Scenario-Based Methods</a:t>
            </a:r>
          </a:p>
          <a:p>
            <a:pPr marL="742950" lvl="1" indent="-285750">
              <a:buFont typeface="Courier New" panose="02070309020205020404" pitchFamily="49" charset="0"/>
              <a:buChar char="o"/>
            </a:pPr>
            <a:r>
              <a:rPr lang="en-GB"/>
              <a:t>Environmental scanning: An analysis of the external environment is used to identify potential future events.</a:t>
            </a:r>
          </a:p>
          <a:p>
            <a:pPr marL="742950" lvl="1" indent="-285750">
              <a:buFont typeface="Courier New" panose="02070309020205020404" pitchFamily="49" charset="0"/>
              <a:buChar char="o"/>
            </a:pPr>
            <a:r>
              <a:rPr lang="en-GB"/>
              <a:t>Scenario planning: A process of developing multiple scenarios of potential future events and their impact on the organization.</a:t>
            </a:r>
          </a:p>
          <a:p>
            <a:endParaRPr lang="en-GB"/>
          </a:p>
          <a:p>
            <a:r>
              <a:rPr lang="en-GB" sz="2000">
                <a:solidFill>
                  <a:schemeClr val="accent1"/>
                </a:solidFill>
              </a:rPr>
              <a:t>Judgmental-Based Methods</a:t>
            </a:r>
          </a:p>
          <a:p>
            <a:pPr marL="742950" lvl="1" indent="-285750">
              <a:buFont typeface="Courier New" panose="02070309020205020404" pitchFamily="49" charset="0"/>
              <a:buChar char="o"/>
            </a:pPr>
            <a:r>
              <a:rPr lang="en-GB"/>
              <a:t>Intuitive judgment: A subjective assessment of the future based on intuition and experience.</a:t>
            </a:r>
          </a:p>
          <a:p>
            <a:pPr marL="742950" lvl="1" indent="-285750">
              <a:buFont typeface="Courier New" panose="02070309020205020404" pitchFamily="49" charset="0"/>
              <a:buChar char="o"/>
            </a:pPr>
            <a:r>
              <a:rPr lang="en-GB"/>
              <a:t>Expert panels: A group of experts provides their opinions on a specific topic or product.</a:t>
            </a:r>
          </a:p>
          <a:p>
            <a:pPr marL="742950" lvl="1" indent="-285750">
              <a:buFont typeface="Courier New" panose="02070309020205020404" pitchFamily="49" charset="0"/>
              <a:buChar char="o"/>
            </a:pPr>
            <a:r>
              <a:rPr lang="en-GB"/>
              <a:t>Historical analogy: Past events are used to predict future events.</a:t>
            </a:r>
          </a:p>
        </p:txBody>
      </p:sp>
    </p:spTree>
    <p:extLst>
      <p:ext uri="{BB962C8B-B14F-4D97-AF65-F5344CB8AC3E}">
        <p14:creationId xmlns:p14="http://schemas.microsoft.com/office/powerpoint/2010/main" val="3191424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ABEA-157B-DE49-A176-1645368BDD8C}"/>
              </a:ext>
            </a:extLst>
          </p:cNvPr>
          <p:cNvSpPr>
            <a:spLocks noGrp="1"/>
          </p:cNvSpPr>
          <p:nvPr>
            <p:ph type="title"/>
          </p:nvPr>
        </p:nvSpPr>
        <p:spPr/>
        <p:txBody>
          <a:bodyPr/>
          <a:lstStyle/>
          <a:p>
            <a:r>
              <a:rPr lang="en-GB" dirty="0"/>
              <a:t>Role of assumptions in planning</a:t>
            </a:r>
          </a:p>
        </p:txBody>
      </p:sp>
      <p:sp>
        <p:nvSpPr>
          <p:cNvPr id="3" name="Content Placeholder 2">
            <a:extLst>
              <a:ext uri="{FF2B5EF4-FFF2-40B4-BE49-F238E27FC236}">
                <a16:creationId xmlns:a16="http://schemas.microsoft.com/office/drawing/2014/main" id="{AD3D0C17-F4BE-5A43-B731-6EB343D4D2BD}"/>
              </a:ext>
            </a:extLst>
          </p:cNvPr>
          <p:cNvSpPr>
            <a:spLocks noGrp="1"/>
          </p:cNvSpPr>
          <p:nvPr>
            <p:ph type="body" sz="quarter" idx="10"/>
          </p:nvPr>
        </p:nvSpPr>
        <p:spPr>
          <a:xfrm>
            <a:off x="550863" y="1665288"/>
            <a:ext cx="11125200" cy="4527550"/>
          </a:xfrm>
        </p:spPr>
        <p:txBody>
          <a:bodyPr/>
          <a:lstStyle/>
          <a:p>
            <a:pPr marL="0" indent="0">
              <a:buNone/>
            </a:pPr>
            <a:r>
              <a:rPr lang="en-GB"/>
              <a:t>Due to the uncertainty of the future, it is necessary to use </a:t>
            </a:r>
            <a:r>
              <a:rPr lang="en-GB" b="1"/>
              <a:t>assumptions</a:t>
            </a:r>
            <a:r>
              <a:rPr lang="en-GB"/>
              <a:t> or </a:t>
            </a:r>
            <a:r>
              <a:rPr lang="en-GB" b="1"/>
              <a:t>predetermined conditions </a:t>
            </a:r>
            <a:r>
              <a:rPr lang="en-GB"/>
              <a:t>when preparing a plan.</a:t>
            </a:r>
          </a:p>
          <a:p>
            <a:pPr marL="0" indent="0">
              <a:buNone/>
            </a:pPr>
            <a:endParaRPr lang="en-GB" sz="2400" i="1"/>
          </a:p>
          <a:p>
            <a:pPr marL="0" indent="0">
              <a:buNone/>
            </a:pPr>
            <a:r>
              <a:rPr lang="en-GB" sz="2400" i="1"/>
              <a:t>Example:</a:t>
            </a:r>
          </a:p>
          <a:p>
            <a:pPr marL="0" indent="0">
              <a:buNone/>
            </a:pPr>
            <a:r>
              <a:rPr lang="en-GB" sz="2000"/>
              <a:t>Goal: to double the company's profit.</a:t>
            </a:r>
          </a:p>
          <a:p>
            <a:pPr marL="0" indent="0">
              <a:buNone/>
            </a:pPr>
            <a:r>
              <a:rPr lang="en-GB" sz="2000"/>
              <a:t>Alternatives:</a:t>
            </a:r>
          </a:p>
          <a:p>
            <a:pPr marL="457200" indent="-457200">
              <a:buFont typeface="+mj-lt"/>
              <a:buAutoNum type="arabicPeriod"/>
            </a:pPr>
            <a:r>
              <a:rPr lang="en-GB" sz="2000"/>
              <a:t>Increase the current product sales volume. </a:t>
            </a:r>
            <a:br>
              <a:rPr lang="en-GB" sz="2000"/>
            </a:br>
            <a:r>
              <a:rPr lang="en-GB" sz="2000"/>
              <a:t>Assumption: the organization has the ability to capture a larger market share with the existing product.</a:t>
            </a:r>
          </a:p>
          <a:p>
            <a:pPr marL="457200" indent="-457200">
              <a:buFont typeface="+mj-lt"/>
              <a:buAutoNum type="arabicPeriod"/>
            </a:pPr>
            <a:r>
              <a:rPr lang="en-GB" sz="2000"/>
              <a:t>Create and sell a completely new product. </a:t>
            </a:r>
            <a:br>
              <a:rPr lang="en-GB" sz="2000"/>
            </a:br>
            <a:r>
              <a:rPr lang="en-GB" sz="2000"/>
              <a:t>Assumption: There is sufficient market share for a new product.</a:t>
            </a:r>
          </a:p>
        </p:txBody>
      </p:sp>
    </p:spTree>
    <p:extLst>
      <p:ext uri="{BB962C8B-B14F-4D97-AF65-F5344CB8AC3E}">
        <p14:creationId xmlns:p14="http://schemas.microsoft.com/office/powerpoint/2010/main" val="753370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77C0F3-7BB2-5F65-A890-E586B17D67B2}"/>
              </a:ext>
            </a:extLst>
          </p:cNvPr>
          <p:cNvSpPr>
            <a:spLocks noGrp="1"/>
          </p:cNvSpPr>
          <p:nvPr>
            <p:ph type="body" sz="quarter" idx="10"/>
          </p:nvPr>
        </p:nvSpPr>
        <p:spPr/>
        <p:txBody>
          <a:bodyPr/>
          <a:lstStyle/>
          <a:p>
            <a:r>
              <a:rPr lang="en-GB" dirty="0"/>
              <a:t>Types of planning</a:t>
            </a:r>
          </a:p>
        </p:txBody>
      </p:sp>
    </p:spTree>
    <p:extLst>
      <p:ext uri="{BB962C8B-B14F-4D97-AF65-F5344CB8AC3E}">
        <p14:creationId xmlns:p14="http://schemas.microsoft.com/office/powerpoint/2010/main" val="1733981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AC56-7815-D745-AEFA-A2AFB651D02C}"/>
              </a:ext>
            </a:extLst>
          </p:cNvPr>
          <p:cNvSpPr>
            <a:spLocks noGrp="1"/>
          </p:cNvSpPr>
          <p:nvPr>
            <p:ph type="title"/>
          </p:nvPr>
        </p:nvSpPr>
        <p:spPr/>
        <p:txBody>
          <a:bodyPr/>
          <a:lstStyle/>
          <a:p>
            <a:r>
              <a:rPr lang="en-GB" dirty="0"/>
              <a:t>Strategical planning</a:t>
            </a:r>
          </a:p>
        </p:txBody>
      </p:sp>
      <p:sp>
        <p:nvSpPr>
          <p:cNvPr id="3" name="Content Placeholder 2">
            <a:extLst>
              <a:ext uri="{FF2B5EF4-FFF2-40B4-BE49-F238E27FC236}">
                <a16:creationId xmlns:a16="http://schemas.microsoft.com/office/drawing/2014/main" id="{8823F2C0-4C15-1049-981B-A2D524E31839}"/>
              </a:ext>
            </a:extLst>
          </p:cNvPr>
          <p:cNvSpPr>
            <a:spLocks noGrp="1"/>
          </p:cNvSpPr>
          <p:nvPr>
            <p:ph type="body" sz="quarter" idx="10"/>
          </p:nvPr>
        </p:nvSpPr>
        <p:spPr>
          <a:xfrm>
            <a:off x="550863" y="1665288"/>
            <a:ext cx="11112500" cy="4500562"/>
          </a:xfrm>
        </p:spPr>
        <p:txBody>
          <a:bodyPr/>
          <a:lstStyle/>
          <a:p>
            <a:r>
              <a:rPr lang="en-GB" sz="2400" b="1" dirty="0"/>
              <a:t>Strategy</a:t>
            </a:r>
          </a:p>
          <a:p>
            <a:pPr lvl="1"/>
            <a:r>
              <a:rPr lang="en-GB" dirty="0"/>
              <a:t>It is a set of decisions that identify the most important future goals, actions, and measures to achieve those goals.</a:t>
            </a:r>
          </a:p>
          <a:p>
            <a:r>
              <a:rPr lang="en-GB" sz="2400" b="1" dirty="0"/>
              <a:t>Strategic planning</a:t>
            </a:r>
          </a:p>
          <a:p>
            <a:pPr lvl="1"/>
            <a:r>
              <a:rPr lang="en-GB" dirty="0"/>
              <a:t>It is a set of actions aimed at developing a program (plan) for the implementation of the strategy. </a:t>
            </a:r>
          </a:p>
          <a:p>
            <a:pPr lvl="1"/>
            <a:r>
              <a:rPr lang="en-GB" dirty="0"/>
              <a:t>The purpose of strategic planning is to ensure the implementation of </a:t>
            </a:r>
            <a:r>
              <a:rPr lang="en-GB" b="1" dirty="0"/>
              <a:t>innovations and changes </a:t>
            </a:r>
            <a:r>
              <a:rPr lang="en-GB" dirty="0"/>
              <a:t>in the organization. </a:t>
            </a:r>
          </a:p>
          <a:p>
            <a:pPr lvl="1"/>
            <a:r>
              <a:rPr lang="en-GB" dirty="0"/>
              <a:t>In the context of strategic planning, the strategy is treated as a comprehensive plan for achieving the organization's mission and goals.</a:t>
            </a:r>
          </a:p>
        </p:txBody>
      </p:sp>
    </p:spTree>
    <p:extLst>
      <p:ext uri="{BB962C8B-B14F-4D97-AF65-F5344CB8AC3E}">
        <p14:creationId xmlns:p14="http://schemas.microsoft.com/office/powerpoint/2010/main" val="1110776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946" y="6310968"/>
            <a:ext cx="346788" cy="346788"/>
          </a:xfrm>
          <a:prstGeom prst="rect">
            <a:avLst/>
          </a:prstGeom>
        </p:spPr>
      </p:pic>
      <p:sp>
        <p:nvSpPr>
          <p:cNvPr id="4" name="Title 3">
            <a:extLst>
              <a:ext uri="{FF2B5EF4-FFF2-40B4-BE49-F238E27FC236}">
                <a16:creationId xmlns:a16="http://schemas.microsoft.com/office/drawing/2014/main" id="{3BDD53C0-7A07-BC16-45D3-8758B90AC23B}"/>
              </a:ext>
            </a:extLst>
          </p:cNvPr>
          <p:cNvSpPr>
            <a:spLocks noGrp="1"/>
          </p:cNvSpPr>
          <p:nvPr>
            <p:ph type="title"/>
          </p:nvPr>
        </p:nvSpPr>
        <p:spPr/>
        <p:txBody>
          <a:bodyPr/>
          <a:lstStyle/>
          <a:p>
            <a:r>
              <a:rPr lang="en-GB" dirty="0"/>
              <a:t>Characteristics of planning</a:t>
            </a:r>
          </a:p>
        </p:txBody>
      </p:sp>
      <p:pic>
        <p:nvPicPr>
          <p:cNvPr id="2" name="Picture 1" descr="A picture containing animal&#10;&#10;Description automatically generated">
            <a:extLst>
              <a:ext uri="{FF2B5EF4-FFF2-40B4-BE49-F238E27FC236}">
                <a16:creationId xmlns:a16="http://schemas.microsoft.com/office/drawing/2014/main" id="{F4487B31-F8A1-14A3-E3D0-25AB4B134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409" y="1365138"/>
            <a:ext cx="9144000" cy="5492862"/>
          </a:xfrm>
          <a:prstGeom prst="rect">
            <a:avLst/>
          </a:prstGeom>
        </p:spPr>
      </p:pic>
    </p:spTree>
    <p:extLst>
      <p:ext uri="{BB962C8B-B14F-4D97-AF65-F5344CB8AC3E}">
        <p14:creationId xmlns:p14="http://schemas.microsoft.com/office/powerpoint/2010/main" val="595574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B895-6726-EC42-BE58-C44A9E766D73}"/>
              </a:ext>
            </a:extLst>
          </p:cNvPr>
          <p:cNvSpPr>
            <a:spLocks noGrp="1"/>
          </p:cNvSpPr>
          <p:nvPr>
            <p:ph type="title"/>
          </p:nvPr>
        </p:nvSpPr>
        <p:spPr/>
        <p:txBody>
          <a:bodyPr/>
          <a:lstStyle/>
          <a:p>
            <a:r>
              <a:rPr lang="en-GB" dirty="0"/>
              <a:t>Main characteristics of strategic planning</a:t>
            </a:r>
          </a:p>
        </p:txBody>
      </p:sp>
      <p:sp>
        <p:nvSpPr>
          <p:cNvPr id="3" name="Content Placeholder 2">
            <a:extLst>
              <a:ext uri="{FF2B5EF4-FFF2-40B4-BE49-F238E27FC236}">
                <a16:creationId xmlns:a16="http://schemas.microsoft.com/office/drawing/2014/main" id="{B1AFAD32-5F7A-D640-88B9-BD7EBCA7FC92}"/>
              </a:ext>
            </a:extLst>
          </p:cNvPr>
          <p:cNvSpPr>
            <a:spLocks noGrp="1"/>
          </p:cNvSpPr>
          <p:nvPr>
            <p:ph type="body" sz="quarter" idx="10"/>
          </p:nvPr>
        </p:nvSpPr>
        <p:spPr/>
        <p:txBody>
          <a:bodyPr/>
          <a:lstStyle/>
          <a:p>
            <a:r>
              <a:rPr lang="en-GB" sz="2600" dirty="0"/>
              <a:t>A wide range of objects and activities</a:t>
            </a:r>
          </a:p>
          <a:p>
            <a:r>
              <a:rPr lang="en-GB" sz="2600" dirty="0"/>
              <a:t>Relatively long period of time (2-5 years)</a:t>
            </a:r>
          </a:p>
          <a:p>
            <a:r>
              <a:rPr lang="en-GB" sz="2600" dirty="0"/>
              <a:t>Extending the time horizon reduces the detail of the strategic plan</a:t>
            </a:r>
          </a:p>
          <a:p>
            <a:r>
              <a:rPr lang="en-GB" sz="2600" dirty="0"/>
              <a:t>It requires aggregation, creativity, foresight and ingenuity.</a:t>
            </a:r>
          </a:p>
          <a:p>
            <a:r>
              <a:rPr lang="en-GB" sz="2600" dirty="0"/>
              <a:t>Levels of strategic planning: 1) organizational, 2) operational (i.e. independent units), 3) functional (e.g. finance, marketing, production, etc.)</a:t>
            </a:r>
          </a:p>
        </p:txBody>
      </p:sp>
    </p:spTree>
    <p:extLst>
      <p:ext uri="{BB962C8B-B14F-4D97-AF65-F5344CB8AC3E}">
        <p14:creationId xmlns:p14="http://schemas.microsoft.com/office/powerpoint/2010/main" val="1744557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6D35-DDA8-E843-9DD9-92AD47E8FDCF}"/>
              </a:ext>
            </a:extLst>
          </p:cNvPr>
          <p:cNvSpPr>
            <a:spLocks noGrp="1"/>
          </p:cNvSpPr>
          <p:nvPr>
            <p:ph type="title"/>
          </p:nvPr>
        </p:nvSpPr>
        <p:spPr/>
        <p:txBody>
          <a:bodyPr/>
          <a:lstStyle/>
          <a:p>
            <a:r>
              <a:rPr lang="en-GB" dirty="0"/>
              <a:t>Components of strategic planning</a:t>
            </a:r>
          </a:p>
        </p:txBody>
      </p:sp>
      <p:graphicFrame>
        <p:nvGraphicFramePr>
          <p:cNvPr id="3" name="Diagram 2">
            <a:extLst>
              <a:ext uri="{FF2B5EF4-FFF2-40B4-BE49-F238E27FC236}">
                <a16:creationId xmlns:a16="http://schemas.microsoft.com/office/drawing/2014/main" id="{8BA4DE9A-2982-A76A-7EEF-880DE82BF333}"/>
              </a:ext>
            </a:extLst>
          </p:cNvPr>
          <p:cNvGraphicFramePr/>
          <p:nvPr>
            <p:extLst>
              <p:ext uri="{D42A27DB-BD31-4B8C-83A1-F6EECF244321}">
                <p14:modId xmlns:p14="http://schemas.microsoft.com/office/powerpoint/2010/main" val="2704638416"/>
              </p:ext>
            </p:extLst>
          </p:nvPr>
        </p:nvGraphicFramePr>
        <p:xfrm>
          <a:off x="684463" y="1291890"/>
          <a:ext cx="10920162" cy="4908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8027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41E6-EB38-DB46-AA6F-ED2FB4405C4D}"/>
              </a:ext>
            </a:extLst>
          </p:cNvPr>
          <p:cNvSpPr>
            <a:spLocks noGrp="1"/>
          </p:cNvSpPr>
          <p:nvPr>
            <p:ph type="title"/>
          </p:nvPr>
        </p:nvSpPr>
        <p:spPr/>
        <p:txBody>
          <a:bodyPr/>
          <a:lstStyle/>
          <a:p>
            <a:r>
              <a:rPr lang="en-GB" dirty="0"/>
              <a:t>Tactical planning</a:t>
            </a:r>
          </a:p>
        </p:txBody>
      </p:sp>
      <p:sp>
        <p:nvSpPr>
          <p:cNvPr id="3" name="Content Placeholder 2">
            <a:extLst>
              <a:ext uri="{FF2B5EF4-FFF2-40B4-BE49-F238E27FC236}">
                <a16:creationId xmlns:a16="http://schemas.microsoft.com/office/drawing/2014/main" id="{72D19F66-7E85-A443-BEDB-237423BA237C}"/>
              </a:ext>
            </a:extLst>
          </p:cNvPr>
          <p:cNvSpPr>
            <a:spLocks noGrp="1"/>
          </p:cNvSpPr>
          <p:nvPr>
            <p:ph type="body" sz="quarter" idx="10"/>
          </p:nvPr>
        </p:nvSpPr>
        <p:spPr>
          <a:xfrm>
            <a:off x="550863" y="1411705"/>
            <a:ext cx="11112500" cy="4754145"/>
          </a:xfrm>
        </p:spPr>
        <p:txBody>
          <a:bodyPr/>
          <a:lstStyle/>
          <a:p>
            <a:pPr>
              <a:buFont typeface="System Font Regular"/>
              <a:buChar char="–"/>
            </a:pPr>
            <a:r>
              <a:rPr lang="en-GB" sz="2600" b="0">
                <a:solidFill>
                  <a:schemeClr val="tx1"/>
                </a:solidFill>
              </a:rPr>
              <a:t>Tactical planning focuses on specific actions, initiatives, and programs that will achieve the overall strategic goals.</a:t>
            </a:r>
          </a:p>
          <a:p>
            <a:pPr>
              <a:buFont typeface="System Font Regular"/>
              <a:buChar char="–"/>
            </a:pPr>
            <a:r>
              <a:rPr lang="en-GB" sz="2600" b="0">
                <a:solidFill>
                  <a:schemeClr val="tx1"/>
                </a:solidFill>
              </a:rPr>
              <a:t>It is typically for a period of one to three years.</a:t>
            </a:r>
          </a:p>
          <a:p>
            <a:pPr>
              <a:buFont typeface="System Font Regular"/>
              <a:buChar char="–"/>
            </a:pPr>
            <a:r>
              <a:rPr lang="en-GB" sz="2600" b="0">
                <a:solidFill>
                  <a:schemeClr val="tx1"/>
                </a:solidFill>
              </a:rPr>
              <a:t>It is carried out by middle management who have the responsibility for implementing the strategies and tactics set by the senior management.</a:t>
            </a:r>
          </a:p>
          <a:p>
            <a:pPr>
              <a:buFont typeface="System Font Regular"/>
              <a:buChar char="–"/>
            </a:pPr>
            <a:r>
              <a:rPr lang="en-GB" sz="2600" b="0">
                <a:solidFill>
                  <a:schemeClr val="tx1"/>
                </a:solidFill>
              </a:rPr>
              <a:t>Tactical plans are specific and measurable, and include details such as budgets, timelines, and resources required.</a:t>
            </a:r>
          </a:p>
          <a:p>
            <a:pPr>
              <a:buFont typeface="System Font Regular"/>
              <a:buChar char="–"/>
            </a:pPr>
            <a:r>
              <a:rPr lang="en-GB" sz="2600" b="0">
                <a:solidFill>
                  <a:schemeClr val="tx1"/>
                </a:solidFill>
              </a:rPr>
              <a:t>It involves making decisions on how to allocate resources, assign tasks, and monitor progress towards goals.</a:t>
            </a:r>
          </a:p>
          <a:p>
            <a:pPr>
              <a:buFont typeface="System Font Regular"/>
              <a:buChar char="–"/>
            </a:pPr>
            <a:r>
              <a:rPr lang="en-GB" sz="2600" b="0">
                <a:solidFill>
                  <a:schemeClr val="tx1"/>
                </a:solidFill>
              </a:rPr>
              <a:t>The outcome of tactical planning is a set of action plans that guide day-to-day activities to achieve strategic objectives.</a:t>
            </a:r>
          </a:p>
        </p:txBody>
      </p:sp>
    </p:spTree>
    <p:extLst>
      <p:ext uri="{BB962C8B-B14F-4D97-AF65-F5344CB8AC3E}">
        <p14:creationId xmlns:p14="http://schemas.microsoft.com/office/powerpoint/2010/main" val="394300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BFAE-7C9B-4E41-9B23-E93EA85CA995}"/>
              </a:ext>
            </a:extLst>
          </p:cNvPr>
          <p:cNvSpPr>
            <a:spLocks noGrp="1"/>
          </p:cNvSpPr>
          <p:nvPr>
            <p:ph type="title"/>
          </p:nvPr>
        </p:nvSpPr>
        <p:spPr/>
        <p:txBody>
          <a:bodyPr/>
          <a:lstStyle/>
          <a:p>
            <a:r>
              <a:rPr lang="en-GB" dirty="0"/>
              <a:t>Operational planning</a:t>
            </a:r>
          </a:p>
        </p:txBody>
      </p:sp>
      <p:sp>
        <p:nvSpPr>
          <p:cNvPr id="3" name="Content Placeholder 2">
            <a:extLst>
              <a:ext uri="{FF2B5EF4-FFF2-40B4-BE49-F238E27FC236}">
                <a16:creationId xmlns:a16="http://schemas.microsoft.com/office/drawing/2014/main" id="{BC218F1C-4BE7-A740-BD3B-C47AE5D1AA71}"/>
              </a:ext>
            </a:extLst>
          </p:cNvPr>
          <p:cNvSpPr>
            <a:spLocks noGrp="1"/>
          </p:cNvSpPr>
          <p:nvPr>
            <p:ph type="body" sz="quarter" idx="10"/>
          </p:nvPr>
        </p:nvSpPr>
        <p:spPr>
          <a:xfrm>
            <a:off x="550863" y="1622220"/>
            <a:ext cx="11125200" cy="4570618"/>
          </a:xfrm>
        </p:spPr>
        <p:txBody>
          <a:bodyPr/>
          <a:lstStyle/>
          <a:p>
            <a:r>
              <a:rPr lang="en-GB" sz="2600"/>
              <a:t>Operational planning is a detailed planning process that focuses on the day-to-day activities.</a:t>
            </a:r>
          </a:p>
          <a:p>
            <a:r>
              <a:rPr lang="en-GB" sz="2600"/>
              <a:t>The primary goal of operational planning is to ensure that the organization's resources are used efficiently and effectively to achieve its goals.</a:t>
            </a:r>
          </a:p>
          <a:p>
            <a:r>
              <a:rPr lang="en-GB" sz="2600"/>
              <a:t>It includes setting measurable targets, allocating resources, and developing detailed action plans that outline the steps required to achieve each objective.</a:t>
            </a:r>
          </a:p>
          <a:p>
            <a:r>
              <a:rPr lang="en-GB" sz="2600"/>
              <a:t>Operational planning is typically done on a shorter-term basis than strategic or tactical planning, often covering a period of one year or less.</a:t>
            </a:r>
          </a:p>
        </p:txBody>
      </p:sp>
    </p:spTree>
    <p:extLst>
      <p:ext uri="{BB962C8B-B14F-4D97-AF65-F5344CB8AC3E}">
        <p14:creationId xmlns:p14="http://schemas.microsoft.com/office/powerpoint/2010/main" val="511907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0A35EA-F018-5030-6F0B-D162969CB268}"/>
              </a:ext>
            </a:extLst>
          </p:cNvPr>
          <p:cNvSpPr>
            <a:spLocks noGrp="1"/>
          </p:cNvSpPr>
          <p:nvPr>
            <p:ph type="body" sz="quarter" idx="10"/>
          </p:nvPr>
        </p:nvSpPr>
        <p:spPr/>
        <p:txBody>
          <a:bodyPr/>
          <a:lstStyle/>
          <a:p>
            <a:r>
              <a:rPr lang="en-GB" dirty="0"/>
              <a:t>Plans</a:t>
            </a:r>
          </a:p>
        </p:txBody>
      </p:sp>
    </p:spTree>
    <p:extLst>
      <p:ext uri="{BB962C8B-B14F-4D97-AF65-F5344CB8AC3E}">
        <p14:creationId xmlns:p14="http://schemas.microsoft.com/office/powerpoint/2010/main" val="337408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D88E2-4B74-7249-8B9C-58B120DFDFDF}"/>
              </a:ext>
            </a:extLst>
          </p:cNvPr>
          <p:cNvSpPr>
            <a:spLocks noGrp="1"/>
          </p:cNvSpPr>
          <p:nvPr>
            <p:ph type="title"/>
          </p:nvPr>
        </p:nvSpPr>
        <p:spPr/>
        <p:txBody>
          <a:bodyPr/>
          <a:lstStyle/>
          <a:p>
            <a:r>
              <a:rPr lang="en-GB" dirty="0"/>
              <a:t>Definition of a plan</a:t>
            </a:r>
          </a:p>
        </p:txBody>
      </p:sp>
      <p:sp>
        <p:nvSpPr>
          <p:cNvPr id="3" name="Content Placeholder 2">
            <a:extLst>
              <a:ext uri="{FF2B5EF4-FFF2-40B4-BE49-F238E27FC236}">
                <a16:creationId xmlns:a16="http://schemas.microsoft.com/office/drawing/2014/main" id="{545139F1-B564-B64F-9909-66E486E1FFEE}"/>
              </a:ext>
            </a:extLst>
          </p:cNvPr>
          <p:cNvSpPr>
            <a:spLocks noGrp="1"/>
          </p:cNvSpPr>
          <p:nvPr>
            <p:ph type="body" sz="quarter" idx="10"/>
          </p:nvPr>
        </p:nvSpPr>
        <p:spPr/>
        <p:txBody>
          <a:bodyPr/>
          <a:lstStyle/>
          <a:p>
            <a:r>
              <a:rPr lang="en-GB" sz="2400"/>
              <a:t>Plan</a:t>
            </a:r>
          </a:p>
          <a:p>
            <a:pPr lvl="1"/>
            <a:r>
              <a:rPr lang="en-GB"/>
              <a:t>It is the outcome of planning activities.</a:t>
            </a:r>
          </a:p>
          <a:p>
            <a:pPr lvl="1"/>
            <a:r>
              <a:rPr lang="en-GB"/>
              <a:t>A pre-determined course of action that indicates the direction of activity for members of the organization.</a:t>
            </a:r>
          </a:p>
          <a:p>
            <a:pPr lvl="1"/>
            <a:r>
              <a:rPr lang="en-GB"/>
              <a:t>Expected outcome, the direction of action to be implemented, stages to be passed, tasks to be performed.</a:t>
            </a:r>
          </a:p>
          <a:p>
            <a:pPr lvl="1"/>
            <a:r>
              <a:rPr lang="en-GB"/>
              <a:t>The sum of information about planned measures and actions, interconnected by object and time characteristics.</a:t>
            </a:r>
            <a:endParaRPr lang="en-GB" sz="2400"/>
          </a:p>
        </p:txBody>
      </p:sp>
    </p:spTree>
    <p:extLst>
      <p:ext uri="{BB962C8B-B14F-4D97-AF65-F5344CB8AC3E}">
        <p14:creationId xmlns:p14="http://schemas.microsoft.com/office/powerpoint/2010/main" val="1303444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CC77-F3E1-6848-86AE-3B72EFA9DCA3}"/>
              </a:ext>
            </a:extLst>
          </p:cNvPr>
          <p:cNvSpPr>
            <a:spLocks noGrp="1"/>
          </p:cNvSpPr>
          <p:nvPr>
            <p:ph type="title"/>
          </p:nvPr>
        </p:nvSpPr>
        <p:spPr/>
        <p:txBody>
          <a:bodyPr/>
          <a:lstStyle/>
          <a:p>
            <a:r>
              <a:rPr lang="en-GB" dirty="0"/>
              <a:t>Classification of plans</a:t>
            </a:r>
          </a:p>
        </p:txBody>
      </p:sp>
      <p:sp>
        <p:nvSpPr>
          <p:cNvPr id="6" name="Text Placeholder 5">
            <a:extLst>
              <a:ext uri="{FF2B5EF4-FFF2-40B4-BE49-F238E27FC236}">
                <a16:creationId xmlns:a16="http://schemas.microsoft.com/office/drawing/2014/main" id="{E20F3482-1A0C-2319-2818-71332A023994}"/>
              </a:ext>
            </a:extLst>
          </p:cNvPr>
          <p:cNvSpPr>
            <a:spLocks noGrp="1"/>
          </p:cNvSpPr>
          <p:nvPr>
            <p:ph type="body" sz="quarter" idx="10"/>
          </p:nvPr>
        </p:nvSpPr>
        <p:spPr>
          <a:xfrm>
            <a:off x="492125" y="1267326"/>
            <a:ext cx="11112500" cy="5294017"/>
          </a:xfrm>
        </p:spPr>
        <p:txBody>
          <a:bodyPr numCol="2"/>
          <a:lstStyle/>
          <a:p>
            <a:r>
              <a:rPr lang="en-GB" sz="1800" dirty="0"/>
              <a:t>Time frame:</a:t>
            </a:r>
          </a:p>
          <a:p>
            <a:pPr lvl="1"/>
            <a:r>
              <a:rPr lang="en-GB" sz="1800" dirty="0"/>
              <a:t>Short-term plan: A plan that covers a period of up to one year, such as a monthly sales plan or a daily production plan.</a:t>
            </a:r>
          </a:p>
          <a:p>
            <a:pPr lvl="1"/>
            <a:r>
              <a:rPr lang="en-GB" sz="1800" dirty="0"/>
              <a:t>Long-term plan: A plan that covers a period of more than one year, such as a five-year strategic plan or a ten-year capital investment plan.</a:t>
            </a:r>
          </a:p>
          <a:p>
            <a:r>
              <a:rPr lang="en-GB" sz="1800" dirty="0"/>
              <a:t>Frequency of use:</a:t>
            </a:r>
          </a:p>
          <a:p>
            <a:pPr lvl="1"/>
            <a:r>
              <a:rPr lang="en-GB" sz="1800" dirty="0"/>
              <a:t>Standing plan: A plan that is used repeatedly, such as a standard operating procedure or a quality control checklist.</a:t>
            </a:r>
          </a:p>
          <a:p>
            <a:pPr lvl="1"/>
            <a:r>
              <a:rPr lang="en-GB" sz="1800" dirty="0"/>
              <a:t>Single-use plan: A plan that is developed for a specific, one-time purpose, such as a project plan for a new product launch or a crisis management plan.</a:t>
            </a:r>
          </a:p>
          <a:p>
            <a:pPr lvl="1"/>
            <a:endParaRPr lang="en-GB" sz="1800" dirty="0"/>
          </a:p>
          <a:p>
            <a:r>
              <a:rPr lang="en-GB" sz="1800" dirty="0"/>
              <a:t>Formality:</a:t>
            </a:r>
          </a:p>
          <a:p>
            <a:pPr lvl="1"/>
            <a:r>
              <a:rPr lang="en-GB" sz="1800" dirty="0"/>
              <a:t>Informal plan: A plan that is not written down and may not be well-defined, such as a verbal agreement between colleagues or a mental checklist of tasks.</a:t>
            </a:r>
          </a:p>
          <a:p>
            <a:pPr lvl="1"/>
            <a:r>
              <a:rPr lang="en-GB" sz="1800" dirty="0"/>
              <a:t>Formal plan: A plan that is clearly defined and documented, such as a written policy or a detailed project plan.</a:t>
            </a:r>
          </a:p>
          <a:p>
            <a:r>
              <a:rPr lang="en-GB" sz="1800" dirty="0"/>
              <a:t>Information presentation forms:</a:t>
            </a:r>
          </a:p>
          <a:p>
            <a:pPr lvl="1"/>
            <a:r>
              <a:rPr lang="en-GB" sz="1800" dirty="0"/>
              <a:t>Verbal plan: A plan that is presented through spoken communication, such as a verbal agreement or a meeting agenda.</a:t>
            </a:r>
          </a:p>
          <a:p>
            <a:pPr lvl="1"/>
            <a:r>
              <a:rPr lang="en-GB" sz="1800" dirty="0"/>
              <a:t>Written plan: A plan that is presented through written communication, such as a business plan or a project proposal.</a:t>
            </a:r>
          </a:p>
          <a:p>
            <a:pPr lvl="1"/>
            <a:r>
              <a:rPr lang="en-GB" sz="1800" dirty="0"/>
              <a:t>Visual plan: A plan that is presented through visual aids, such as a flowchart or a Gantt chart.</a:t>
            </a:r>
          </a:p>
        </p:txBody>
      </p:sp>
    </p:spTree>
    <p:extLst>
      <p:ext uri="{BB962C8B-B14F-4D97-AF65-F5344CB8AC3E}">
        <p14:creationId xmlns:p14="http://schemas.microsoft.com/office/powerpoint/2010/main" val="1864572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613D-76BE-251F-751D-9EA4F7682A28}"/>
              </a:ext>
            </a:extLst>
          </p:cNvPr>
          <p:cNvSpPr>
            <a:spLocks noGrp="1"/>
          </p:cNvSpPr>
          <p:nvPr>
            <p:ph type="title"/>
          </p:nvPr>
        </p:nvSpPr>
        <p:spPr/>
        <p:txBody>
          <a:bodyPr/>
          <a:lstStyle/>
          <a:p>
            <a:r>
              <a:rPr lang="en-GB" dirty="0"/>
              <a:t>What is the difference between a plan and a schedule?</a:t>
            </a:r>
          </a:p>
        </p:txBody>
      </p:sp>
    </p:spTree>
    <p:extLst>
      <p:ext uri="{BB962C8B-B14F-4D97-AF65-F5344CB8AC3E}">
        <p14:creationId xmlns:p14="http://schemas.microsoft.com/office/powerpoint/2010/main" val="230895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8A86-A520-9226-32F1-C7840448D0E2}"/>
              </a:ext>
            </a:extLst>
          </p:cNvPr>
          <p:cNvSpPr>
            <a:spLocks noGrp="1"/>
          </p:cNvSpPr>
          <p:nvPr>
            <p:ph type="title"/>
          </p:nvPr>
        </p:nvSpPr>
        <p:spPr/>
        <p:txBody>
          <a:bodyPr/>
          <a:lstStyle/>
          <a:p>
            <a:r>
              <a:rPr lang="en-GB" dirty="0"/>
              <a:t>Hierarchy of plans</a:t>
            </a:r>
          </a:p>
        </p:txBody>
      </p:sp>
      <p:sp>
        <p:nvSpPr>
          <p:cNvPr id="3" name="Text Placeholder 2">
            <a:extLst>
              <a:ext uri="{FF2B5EF4-FFF2-40B4-BE49-F238E27FC236}">
                <a16:creationId xmlns:a16="http://schemas.microsoft.com/office/drawing/2014/main" id="{04D01A52-AC55-8FD8-5979-E308ADFB0BFA}"/>
              </a:ext>
            </a:extLst>
          </p:cNvPr>
          <p:cNvSpPr>
            <a:spLocks noGrp="1"/>
          </p:cNvSpPr>
          <p:nvPr>
            <p:ph type="body" sz="quarter" idx="10"/>
          </p:nvPr>
        </p:nvSpPr>
        <p:spPr>
          <a:xfrm>
            <a:off x="550863" y="1622220"/>
            <a:ext cx="11125200" cy="4570618"/>
          </a:xfrm>
        </p:spPr>
        <p:txBody>
          <a:bodyPr/>
          <a:lstStyle/>
          <a:p>
            <a:r>
              <a:rPr lang="en-GB" dirty="0"/>
              <a:t>Plans are classified into a hierarchy based on their level of detail, scope, and time frame</a:t>
            </a:r>
          </a:p>
          <a:p>
            <a:r>
              <a:rPr lang="en-GB" dirty="0"/>
              <a:t>Each level of planning is interconnected and the success of the higher levels is dependent on the successful implementation of the lower levels</a:t>
            </a:r>
          </a:p>
          <a:p>
            <a:r>
              <a:rPr lang="en-GB" dirty="0"/>
              <a:t>The hierarchy of plans provides a framework for aligning the goals and objectives of an organization with the resources and actions required to achieve them</a:t>
            </a:r>
          </a:p>
        </p:txBody>
      </p:sp>
    </p:spTree>
    <p:extLst>
      <p:ext uri="{BB962C8B-B14F-4D97-AF65-F5344CB8AC3E}">
        <p14:creationId xmlns:p14="http://schemas.microsoft.com/office/powerpoint/2010/main" val="2562468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F927-99EF-6B47-841F-43234601D726}"/>
              </a:ext>
            </a:extLst>
          </p:cNvPr>
          <p:cNvSpPr>
            <a:spLocks noGrp="1"/>
          </p:cNvSpPr>
          <p:nvPr>
            <p:ph type="title"/>
          </p:nvPr>
        </p:nvSpPr>
        <p:spPr/>
        <p:txBody>
          <a:bodyPr/>
          <a:lstStyle/>
          <a:p>
            <a:r>
              <a:rPr lang="en-GB" sz="4000" dirty="0"/>
              <a:t>Creation of tactical and operational plans</a:t>
            </a:r>
          </a:p>
        </p:txBody>
      </p:sp>
      <p:sp>
        <p:nvSpPr>
          <p:cNvPr id="3" name="Content Placeholder 2">
            <a:extLst>
              <a:ext uri="{FF2B5EF4-FFF2-40B4-BE49-F238E27FC236}">
                <a16:creationId xmlns:a16="http://schemas.microsoft.com/office/drawing/2014/main" id="{A8C47932-F01A-4D4C-8A2E-11693E8467FD}"/>
              </a:ext>
            </a:extLst>
          </p:cNvPr>
          <p:cNvSpPr>
            <a:spLocks noGrp="1"/>
          </p:cNvSpPr>
          <p:nvPr>
            <p:ph type="body" sz="quarter" idx="10"/>
          </p:nvPr>
        </p:nvSpPr>
        <p:spPr>
          <a:xfrm>
            <a:off x="550863" y="1187116"/>
            <a:ext cx="11125200" cy="5374227"/>
          </a:xfrm>
        </p:spPr>
        <p:txBody>
          <a:bodyPr numCol="2"/>
          <a:lstStyle/>
          <a:p>
            <a:pPr>
              <a:buFont typeface="Arial" panose="020B0604020202020204" pitchFamily="34" charset="0"/>
              <a:buChar char="•"/>
            </a:pPr>
            <a:r>
              <a:rPr lang="en-GB" dirty="0">
                <a:solidFill>
                  <a:schemeClr val="accent1"/>
                </a:solidFill>
              </a:rPr>
              <a:t>Typical stages of the plan development process</a:t>
            </a:r>
          </a:p>
          <a:p>
            <a:pPr lvl="1"/>
            <a:r>
              <a:rPr lang="en-GB" sz="2000" dirty="0"/>
              <a:t>Collection of information</a:t>
            </a:r>
          </a:p>
          <a:p>
            <a:pPr lvl="1"/>
            <a:r>
              <a:rPr lang="en-GB" sz="2000" dirty="0"/>
              <a:t>Analysis</a:t>
            </a:r>
          </a:p>
          <a:p>
            <a:pPr lvl="1"/>
            <a:r>
              <a:rPr lang="en-GB" sz="2000" dirty="0"/>
              <a:t>Optimization</a:t>
            </a:r>
          </a:p>
          <a:p>
            <a:pPr lvl="1"/>
            <a:r>
              <a:rPr lang="en-GB" sz="2000" dirty="0"/>
              <a:t>Application</a:t>
            </a:r>
          </a:p>
          <a:p>
            <a:pPr>
              <a:buFont typeface="Arial" panose="020B0604020202020204" pitchFamily="34" charset="0"/>
              <a:buChar char="•"/>
            </a:pPr>
            <a:r>
              <a:rPr lang="en-GB" dirty="0">
                <a:solidFill>
                  <a:schemeClr val="accent1"/>
                </a:solidFill>
              </a:rPr>
              <a:t>Typical information used</a:t>
            </a:r>
          </a:p>
          <a:p>
            <a:pPr lvl="1"/>
            <a:r>
              <a:rPr lang="en-GB" sz="2000" dirty="0"/>
              <a:t>What, how much, where needs to be done</a:t>
            </a:r>
          </a:p>
          <a:p>
            <a:pPr lvl="1"/>
            <a:r>
              <a:rPr lang="en-GB" sz="2000" dirty="0"/>
              <a:t>Who has to perform</a:t>
            </a:r>
          </a:p>
          <a:p>
            <a:pPr lvl="1"/>
            <a:r>
              <a:rPr lang="en-GB" sz="2000" dirty="0"/>
              <a:t>When to perform</a:t>
            </a:r>
          </a:p>
          <a:p>
            <a:pPr lvl="1"/>
            <a:r>
              <a:rPr lang="en-GB" sz="2000" dirty="0"/>
              <a:t>What resources, how much and when are needed</a:t>
            </a:r>
          </a:p>
          <a:p>
            <a:pPr lvl="1"/>
            <a:r>
              <a:rPr lang="en-GB" sz="2000" dirty="0"/>
              <a:t>What should be the result</a:t>
            </a:r>
          </a:p>
          <a:p>
            <a:pPr marL="0" indent="0">
              <a:buNone/>
            </a:pPr>
            <a:endParaRPr lang="en-GB" dirty="0">
              <a:solidFill>
                <a:schemeClr val="accent1"/>
              </a:solidFill>
            </a:endParaRPr>
          </a:p>
          <a:p>
            <a:pPr marL="0" indent="0">
              <a:buNone/>
            </a:pPr>
            <a:r>
              <a:rPr lang="en-GB" dirty="0">
                <a:solidFill>
                  <a:schemeClr val="accent1"/>
                </a:solidFill>
              </a:rPr>
              <a:t>Methods used</a:t>
            </a:r>
          </a:p>
          <a:p>
            <a:pPr lvl="1"/>
            <a:r>
              <a:rPr lang="en-GB" sz="2000" dirty="0"/>
              <a:t>Compilation of tables</a:t>
            </a:r>
          </a:p>
          <a:p>
            <a:pPr lvl="1"/>
            <a:r>
              <a:rPr lang="en-GB" sz="2000" dirty="0"/>
              <a:t>Text description</a:t>
            </a:r>
          </a:p>
          <a:p>
            <a:pPr lvl="1"/>
            <a:r>
              <a:rPr lang="en-GB" sz="2000" dirty="0"/>
              <a:t>Gantt chart</a:t>
            </a:r>
          </a:p>
          <a:p>
            <a:pPr lvl="1"/>
            <a:r>
              <a:rPr lang="en-GB" sz="2000" dirty="0"/>
              <a:t>Critical path analysis</a:t>
            </a:r>
          </a:p>
        </p:txBody>
      </p:sp>
    </p:spTree>
    <p:extLst>
      <p:ext uri="{BB962C8B-B14F-4D97-AF65-F5344CB8AC3E}">
        <p14:creationId xmlns:p14="http://schemas.microsoft.com/office/powerpoint/2010/main" val="3874846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1AF53-4394-0440-ABC8-E18B79D2CB4D}"/>
              </a:ext>
            </a:extLst>
          </p:cNvPr>
          <p:cNvSpPr>
            <a:spLocks noGrp="1"/>
          </p:cNvSpPr>
          <p:nvPr>
            <p:ph type="title"/>
          </p:nvPr>
        </p:nvSpPr>
        <p:spPr/>
        <p:txBody>
          <a:bodyPr/>
          <a:lstStyle/>
          <a:p>
            <a:r>
              <a:rPr lang="en-GB"/>
              <a:t>It is important to note that...</a:t>
            </a:r>
          </a:p>
        </p:txBody>
      </p:sp>
      <p:sp>
        <p:nvSpPr>
          <p:cNvPr id="3" name="Content Placeholder 2">
            <a:extLst>
              <a:ext uri="{FF2B5EF4-FFF2-40B4-BE49-F238E27FC236}">
                <a16:creationId xmlns:a16="http://schemas.microsoft.com/office/drawing/2014/main" id="{1B0D2A1F-733C-6E40-8AED-675DAF4641B4}"/>
              </a:ext>
            </a:extLst>
          </p:cNvPr>
          <p:cNvSpPr>
            <a:spLocks noGrp="1"/>
          </p:cNvSpPr>
          <p:nvPr>
            <p:ph type="body" sz="quarter" idx="10"/>
          </p:nvPr>
        </p:nvSpPr>
        <p:spPr/>
        <p:txBody>
          <a:bodyPr/>
          <a:lstStyle/>
          <a:p>
            <a:r>
              <a:rPr lang="en-GB"/>
              <a:t>Planning is a management function that </a:t>
            </a:r>
            <a:r>
              <a:rPr lang="en-GB">
                <a:highlight>
                  <a:srgbClr val="FFFF00"/>
                </a:highlight>
              </a:rPr>
              <a:t>links goals</a:t>
            </a:r>
            <a:r>
              <a:rPr lang="en-GB"/>
              <a:t>, </a:t>
            </a:r>
            <a:r>
              <a:rPr lang="en-GB">
                <a:highlight>
                  <a:srgbClr val="FFFF00"/>
                </a:highlight>
              </a:rPr>
              <a:t>resources</a:t>
            </a:r>
            <a:r>
              <a:rPr lang="en-GB"/>
              <a:t>, and </a:t>
            </a:r>
            <a:r>
              <a:rPr lang="en-GB">
                <a:highlight>
                  <a:srgbClr val="FFFF00"/>
                </a:highlight>
              </a:rPr>
              <a:t>results</a:t>
            </a:r>
            <a:r>
              <a:rPr lang="en-GB"/>
              <a:t>, and is closely related to </a:t>
            </a:r>
            <a:r>
              <a:rPr lang="en-GB">
                <a:highlight>
                  <a:srgbClr val="FFFF00"/>
                </a:highlight>
              </a:rPr>
              <a:t>the function of controlling</a:t>
            </a:r>
          </a:p>
          <a:p>
            <a:r>
              <a:rPr lang="en-GB"/>
              <a:t>From a practical management perspective, planning involves two important aspects – </a:t>
            </a:r>
            <a:r>
              <a:rPr lang="en-GB">
                <a:highlight>
                  <a:srgbClr val="FFFF00"/>
                </a:highlight>
              </a:rPr>
              <a:t>goals</a:t>
            </a:r>
            <a:r>
              <a:rPr lang="en-GB"/>
              <a:t> and </a:t>
            </a:r>
            <a:r>
              <a:rPr lang="en-GB">
                <a:highlight>
                  <a:srgbClr val="FFFF00"/>
                </a:highlight>
              </a:rPr>
              <a:t>plans</a:t>
            </a:r>
          </a:p>
          <a:p>
            <a:r>
              <a:rPr lang="en-GB"/>
              <a:t> Planning is a </a:t>
            </a:r>
            <a:r>
              <a:rPr lang="en-GB">
                <a:highlight>
                  <a:srgbClr val="FFFF00"/>
                </a:highlight>
              </a:rPr>
              <a:t>priority function</a:t>
            </a:r>
            <a:r>
              <a:rPr lang="en-GB"/>
              <a:t> among other management functions</a:t>
            </a:r>
          </a:p>
          <a:p>
            <a:r>
              <a:rPr lang="en-GB"/>
              <a:t>The planning process is </a:t>
            </a:r>
            <a:r>
              <a:rPr lang="en-GB">
                <a:highlight>
                  <a:srgbClr val="FFFF00"/>
                </a:highlight>
              </a:rPr>
              <a:t>dynamic, iterative, ongoing, and constantly reviewed</a:t>
            </a:r>
          </a:p>
        </p:txBody>
      </p:sp>
    </p:spTree>
    <p:extLst>
      <p:ext uri="{BB962C8B-B14F-4D97-AF65-F5344CB8AC3E}">
        <p14:creationId xmlns:p14="http://schemas.microsoft.com/office/powerpoint/2010/main" val="213726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9230-A0BE-3276-1E2D-19AAF84F2046}"/>
              </a:ext>
            </a:extLst>
          </p:cNvPr>
          <p:cNvSpPr>
            <a:spLocks noGrp="1"/>
          </p:cNvSpPr>
          <p:nvPr>
            <p:ph type="title"/>
          </p:nvPr>
        </p:nvSpPr>
        <p:spPr/>
        <p:txBody>
          <a:bodyPr/>
          <a:lstStyle/>
          <a:p>
            <a:r>
              <a:rPr lang="en-GB" dirty="0"/>
              <a:t>Compilation of tables</a:t>
            </a:r>
          </a:p>
        </p:txBody>
      </p:sp>
      <p:pic>
        <p:nvPicPr>
          <p:cNvPr id="1026" name="Picture 2" descr="Red Orange Sales Plan Proposal Table Template">
            <a:extLst>
              <a:ext uri="{FF2B5EF4-FFF2-40B4-BE49-F238E27FC236}">
                <a16:creationId xmlns:a16="http://schemas.microsoft.com/office/drawing/2014/main" id="{188AF837-618E-BEB3-236E-FB899E22DD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3" b="3651"/>
          <a:stretch/>
        </p:blipFill>
        <p:spPr bwMode="auto">
          <a:xfrm>
            <a:off x="1734552" y="1267326"/>
            <a:ext cx="8722895" cy="543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244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D962-B36A-5149-8854-C541818D3835}"/>
              </a:ext>
            </a:extLst>
          </p:cNvPr>
          <p:cNvSpPr>
            <a:spLocks noGrp="1"/>
          </p:cNvSpPr>
          <p:nvPr>
            <p:ph type="title"/>
          </p:nvPr>
        </p:nvSpPr>
        <p:spPr/>
        <p:txBody>
          <a:bodyPr/>
          <a:lstStyle/>
          <a:p>
            <a:r>
              <a:rPr lang="en-GB"/>
              <a:t>Gantt Chart</a:t>
            </a:r>
          </a:p>
        </p:txBody>
      </p:sp>
      <p:pic>
        <p:nvPicPr>
          <p:cNvPr id="4" name="Picture 3">
            <a:extLst>
              <a:ext uri="{FF2B5EF4-FFF2-40B4-BE49-F238E27FC236}">
                <a16:creationId xmlns:a16="http://schemas.microsoft.com/office/drawing/2014/main" id="{71DC9253-ACC2-4546-A672-E8A35204DDB5}"/>
              </a:ext>
            </a:extLst>
          </p:cNvPr>
          <p:cNvPicPr>
            <a:picLocks noChangeAspect="1"/>
          </p:cNvPicPr>
          <p:nvPr/>
        </p:nvPicPr>
        <p:blipFill>
          <a:blip r:embed="rId3"/>
          <a:stretch>
            <a:fillRect/>
          </a:stretch>
        </p:blipFill>
        <p:spPr>
          <a:xfrm>
            <a:off x="550863" y="1310011"/>
            <a:ext cx="9454985" cy="4812850"/>
          </a:xfrm>
          <a:prstGeom prst="rect">
            <a:avLst/>
          </a:prstGeom>
        </p:spPr>
      </p:pic>
    </p:spTree>
    <p:extLst>
      <p:ext uri="{BB962C8B-B14F-4D97-AF65-F5344CB8AC3E}">
        <p14:creationId xmlns:p14="http://schemas.microsoft.com/office/powerpoint/2010/main" val="1055468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C137-1AC4-B34D-AB9E-B9629379495C}"/>
              </a:ext>
            </a:extLst>
          </p:cNvPr>
          <p:cNvSpPr>
            <a:spLocks noGrp="1"/>
          </p:cNvSpPr>
          <p:nvPr>
            <p:ph type="title"/>
          </p:nvPr>
        </p:nvSpPr>
        <p:spPr/>
        <p:txBody>
          <a:bodyPr/>
          <a:lstStyle/>
          <a:p>
            <a:r>
              <a:rPr lang="en-GB"/>
              <a:t>Critical Path Analysis</a:t>
            </a:r>
          </a:p>
        </p:txBody>
      </p:sp>
      <p:pic>
        <p:nvPicPr>
          <p:cNvPr id="5" name="Content Placeholder 4">
            <a:extLst>
              <a:ext uri="{FF2B5EF4-FFF2-40B4-BE49-F238E27FC236}">
                <a16:creationId xmlns:a16="http://schemas.microsoft.com/office/drawing/2014/main" id="{8070949B-0BA5-0640-9C12-E8F3EB42F545}"/>
              </a:ext>
            </a:extLst>
          </p:cNvPr>
          <p:cNvPicPr>
            <a:picLocks noGrp="1" noChangeAspect="1"/>
          </p:cNvPicPr>
          <p:nvPr>
            <p:ph idx="4294967295"/>
          </p:nvPr>
        </p:nvPicPr>
        <p:blipFill>
          <a:blip r:embed="rId3"/>
          <a:stretch>
            <a:fillRect/>
          </a:stretch>
        </p:blipFill>
        <p:spPr>
          <a:xfrm>
            <a:off x="6096000" y="3429000"/>
            <a:ext cx="5461000" cy="2120900"/>
          </a:xfrm>
          <a:prstGeom prst="rect">
            <a:avLst/>
          </a:prstGeom>
        </p:spPr>
      </p:pic>
      <p:pic>
        <p:nvPicPr>
          <p:cNvPr id="4" name="Picture 3">
            <a:extLst>
              <a:ext uri="{FF2B5EF4-FFF2-40B4-BE49-F238E27FC236}">
                <a16:creationId xmlns:a16="http://schemas.microsoft.com/office/drawing/2014/main" id="{16F2A1B3-4CBE-B642-8527-9F7173617853}"/>
              </a:ext>
            </a:extLst>
          </p:cNvPr>
          <p:cNvPicPr>
            <a:picLocks noChangeAspect="1"/>
          </p:cNvPicPr>
          <p:nvPr/>
        </p:nvPicPr>
        <p:blipFill>
          <a:blip r:embed="rId4"/>
          <a:stretch>
            <a:fillRect/>
          </a:stretch>
        </p:blipFill>
        <p:spPr>
          <a:xfrm>
            <a:off x="550863" y="1622220"/>
            <a:ext cx="5252484" cy="3046441"/>
          </a:xfrm>
          <a:prstGeom prst="rect">
            <a:avLst/>
          </a:prstGeom>
        </p:spPr>
      </p:pic>
    </p:spTree>
    <p:extLst>
      <p:ext uri="{BB962C8B-B14F-4D97-AF65-F5344CB8AC3E}">
        <p14:creationId xmlns:p14="http://schemas.microsoft.com/office/powerpoint/2010/main" val="3807654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3E07-25BC-5C34-A7D0-9A3D95F5278A}"/>
              </a:ext>
            </a:extLst>
          </p:cNvPr>
          <p:cNvSpPr>
            <a:spLocks noGrp="1"/>
          </p:cNvSpPr>
          <p:nvPr>
            <p:ph type="title"/>
          </p:nvPr>
        </p:nvSpPr>
        <p:spPr/>
        <p:txBody>
          <a:bodyPr/>
          <a:lstStyle/>
          <a:p>
            <a:r>
              <a:rPr lang="en-GB" dirty="0"/>
              <a:t>What is a good plan?</a:t>
            </a:r>
          </a:p>
        </p:txBody>
      </p:sp>
    </p:spTree>
    <p:extLst>
      <p:ext uri="{BB962C8B-B14F-4D97-AF65-F5344CB8AC3E}">
        <p14:creationId xmlns:p14="http://schemas.microsoft.com/office/powerpoint/2010/main" val="409706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695572-CCD3-CC21-C340-8009FC6FDD40}"/>
              </a:ext>
            </a:extLst>
          </p:cNvPr>
          <p:cNvSpPr>
            <a:spLocks noGrp="1"/>
          </p:cNvSpPr>
          <p:nvPr>
            <p:ph type="body" sz="quarter" idx="14"/>
          </p:nvPr>
        </p:nvSpPr>
        <p:spPr>
          <a:xfrm>
            <a:off x="565266" y="1411961"/>
            <a:ext cx="8306018" cy="5131015"/>
          </a:xfrm>
        </p:spPr>
        <p:txBody>
          <a:bodyPr/>
          <a:lstStyle/>
          <a:p>
            <a:pPr>
              <a:buFont typeface="Arial" panose="020B0604020202020204" pitchFamily="34" charset="0"/>
              <a:buChar char="•"/>
            </a:pPr>
            <a:r>
              <a:rPr lang="en-GB" sz="2200" dirty="0"/>
              <a:t>Planning is a priority management function that involves identifying goals, objectives, and tasks, as well as forecasting future events to develop a roadmap for achieving those goals.</a:t>
            </a:r>
          </a:p>
          <a:p>
            <a:pPr>
              <a:buFont typeface="Arial" panose="020B0604020202020204" pitchFamily="34" charset="0"/>
              <a:buChar char="•"/>
            </a:pPr>
            <a:r>
              <a:rPr lang="en-GB" sz="2200" dirty="0"/>
              <a:t>To be effective, planning should be characterized by clarity, specificity, and flexibility. Properly formulated goals and objectives, and assumptions play a significant role in creating a good plan.</a:t>
            </a:r>
          </a:p>
          <a:p>
            <a:pPr>
              <a:buFont typeface="Arial" panose="020B0604020202020204" pitchFamily="34" charset="0"/>
              <a:buChar char="•"/>
            </a:pPr>
            <a:r>
              <a:rPr lang="en-GB" sz="2200" dirty="0"/>
              <a:t>Various things can be planned, including production, finance, marketing, personnel, and so on. Both quantitative and qualitative forecasting methods can be used to forecast future events and plan accordingly.</a:t>
            </a:r>
          </a:p>
          <a:p>
            <a:pPr>
              <a:buFont typeface="Arial" panose="020B0604020202020204" pitchFamily="34" charset="0"/>
              <a:buChar char="•"/>
            </a:pPr>
            <a:r>
              <a:rPr lang="en-GB" sz="2200" dirty="0"/>
              <a:t>There are three types of planning: strategic, tactical, and operational. Each type focuses on a different time horizon and requires different methods to be developed. The hierarchy of plans helps to ensure that all plans are aligned with the organization's goals and objectives. </a:t>
            </a:r>
          </a:p>
        </p:txBody>
      </p:sp>
      <p:sp>
        <p:nvSpPr>
          <p:cNvPr id="3" name="TextBox 2">
            <a:extLst>
              <a:ext uri="{FF2B5EF4-FFF2-40B4-BE49-F238E27FC236}">
                <a16:creationId xmlns:a16="http://schemas.microsoft.com/office/drawing/2014/main" id="{4DC94A3F-BDDA-5E54-5989-1120F2F42DE1}"/>
              </a:ext>
            </a:extLst>
          </p:cNvPr>
          <p:cNvSpPr txBox="1"/>
          <p:nvPr/>
        </p:nvSpPr>
        <p:spPr>
          <a:xfrm>
            <a:off x="565266" y="540327"/>
            <a:ext cx="8432430" cy="646331"/>
          </a:xfrm>
          <a:prstGeom prst="rect">
            <a:avLst/>
          </a:prstGeom>
          <a:noFill/>
        </p:spPr>
        <p:txBody>
          <a:bodyPr wrap="square" rtlCol="0">
            <a:spAutoFit/>
          </a:bodyPr>
          <a:lstStyle/>
          <a:p>
            <a:r>
              <a:rPr lang="en-GB" sz="3600" b="1" dirty="0">
                <a:solidFill>
                  <a:schemeClr val="bg1"/>
                </a:solidFill>
              </a:rPr>
              <a:t>Final takeaways</a:t>
            </a:r>
          </a:p>
        </p:txBody>
      </p:sp>
    </p:spTree>
    <p:extLst>
      <p:ext uri="{BB962C8B-B14F-4D97-AF65-F5344CB8AC3E}">
        <p14:creationId xmlns:p14="http://schemas.microsoft.com/office/powerpoint/2010/main" val="3061516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C7D0-6F1D-8E44-BFE2-B020AA38B9EC}"/>
              </a:ext>
            </a:extLst>
          </p:cNvPr>
          <p:cNvSpPr>
            <a:spLocks noGrp="1"/>
          </p:cNvSpPr>
          <p:nvPr>
            <p:ph type="title"/>
          </p:nvPr>
        </p:nvSpPr>
        <p:spPr/>
        <p:txBody>
          <a:bodyPr/>
          <a:lstStyle/>
          <a:p>
            <a:r>
              <a:rPr lang="en-GB" sz="3600" dirty="0"/>
              <a:t>What can be planned?</a:t>
            </a:r>
          </a:p>
        </p:txBody>
      </p:sp>
      <p:sp>
        <p:nvSpPr>
          <p:cNvPr id="3" name="Content Placeholder 2">
            <a:extLst>
              <a:ext uri="{FF2B5EF4-FFF2-40B4-BE49-F238E27FC236}">
                <a16:creationId xmlns:a16="http://schemas.microsoft.com/office/drawing/2014/main" id="{ECD447DF-BA98-BC49-8D29-54B122B6F9CD}"/>
              </a:ext>
            </a:extLst>
          </p:cNvPr>
          <p:cNvSpPr>
            <a:spLocks noGrp="1"/>
          </p:cNvSpPr>
          <p:nvPr>
            <p:ph type="body" sz="quarter" idx="10"/>
          </p:nvPr>
        </p:nvSpPr>
        <p:spPr>
          <a:xfrm>
            <a:off x="550863" y="1203158"/>
            <a:ext cx="11125200" cy="4989679"/>
          </a:xfrm>
        </p:spPr>
        <p:txBody>
          <a:bodyPr numCol="2"/>
          <a:lstStyle/>
          <a:p>
            <a:pPr marL="0" indent="0">
              <a:buNone/>
            </a:pPr>
            <a:r>
              <a:rPr lang="en-GB" sz="1800">
                <a:solidFill>
                  <a:schemeClr val="accent1"/>
                </a:solidFill>
              </a:rPr>
              <a:t>Financial planning objects:</a:t>
            </a:r>
          </a:p>
          <a:p>
            <a:pPr lvl="1"/>
            <a:r>
              <a:rPr lang="en-GB" sz="1400"/>
              <a:t>Sales revenue targets</a:t>
            </a:r>
          </a:p>
          <a:p>
            <a:pPr lvl="1"/>
            <a:r>
              <a:rPr lang="en-GB" sz="1400"/>
              <a:t>Profit margins</a:t>
            </a:r>
          </a:p>
          <a:p>
            <a:pPr lvl="1"/>
            <a:r>
              <a:rPr lang="en-GB" sz="1400"/>
              <a:t>Budgets for specific departments or projects</a:t>
            </a:r>
          </a:p>
          <a:p>
            <a:pPr lvl="1"/>
            <a:r>
              <a:rPr lang="en-GB" sz="1400"/>
              <a:t>Cash flow projections</a:t>
            </a:r>
          </a:p>
          <a:p>
            <a:pPr lvl="1"/>
            <a:r>
              <a:rPr lang="en-GB" sz="1400"/>
              <a:t>Capital investment plans</a:t>
            </a:r>
            <a:endParaRPr lang="en-GB" sz="1400">
              <a:solidFill>
                <a:schemeClr val="accent1"/>
              </a:solidFill>
            </a:endParaRPr>
          </a:p>
          <a:p>
            <a:pPr marL="0" indent="0">
              <a:buNone/>
            </a:pPr>
            <a:r>
              <a:rPr lang="en-GB" sz="1800">
                <a:solidFill>
                  <a:schemeClr val="accent1"/>
                </a:solidFill>
              </a:rPr>
              <a:t>Marketing planning objects:</a:t>
            </a:r>
          </a:p>
          <a:p>
            <a:pPr lvl="1"/>
            <a:r>
              <a:rPr lang="en-GB" sz="1400"/>
              <a:t>Marketing budgets</a:t>
            </a:r>
          </a:p>
          <a:p>
            <a:pPr lvl="1"/>
            <a:r>
              <a:rPr lang="en-GB" sz="1400"/>
              <a:t>Target market segmentation and positioning</a:t>
            </a:r>
          </a:p>
          <a:p>
            <a:pPr lvl="1"/>
            <a:r>
              <a:rPr lang="en-GB" sz="1400"/>
              <a:t>Product or service launch plans</a:t>
            </a:r>
          </a:p>
          <a:p>
            <a:pPr lvl="1"/>
            <a:r>
              <a:rPr lang="en-GB" sz="1400"/>
              <a:t>Promotional campaigns</a:t>
            </a:r>
          </a:p>
          <a:p>
            <a:pPr lvl="1"/>
            <a:r>
              <a:rPr lang="en-GB" sz="1400"/>
              <a:t>Digital marketing strategies</a:t>
            </a:r>
            <a:endParaRPr lang="en-GB" sz="1400">
              <a:solidFill>
                <a:schemeClr val="accent1"/>
              </a:solidFill>
            </a:endParaRPr>
          </a:p>
          <a:p>
            <a:pPr marL="0" indent="0">
              <a:buNone/>
            </a:pPr>
            <a:r>
              <a:rPr lang="en-GB" sz="1800">
                <a:solidFill>
                  <a:schemeClr val="accent1"/>
                </a:solidFill>
              </a:rPr>
              <a:t>Human resource planning objects:</a:t>
            </a:r>
          </a:p>
          <a:p>
            <a:pPr lvl="1"/>
            <a:r>
              <a:rPr lang="en-GB" sz="1400"/>
              <a:t>Staffing plans</a:t>
            </a:r>
          </a:p>
          <a:p>
            <a:pPr lvl="1"/>
            <a:r>
              <a:rPr lang="en-GB" sz="1400"/>
              <a:t>Employee training and development programs</a:t>
            </a:r>
          </a:p>
          <a:p>
            <a:pPr lvl="1"/>
            <a:r>
              <a:rPr lang="en-GB" sz="1400"/>
              <a:t>Succession plans</a:t>
            </a:r>
          </a:p>
          <a:p>
            <a:pPr lvl="1"/>
            <a:r>
              <a:rPr lang="en-GB" sz="1400"/>
              <a:t>Performance management processes</a:t>
            </a:r>
          </a:p>
          <a:p>
            <a:pPr lvl="1"/>
            <a:r>
              <a:rPr lang="en-GB" sz="1400"/>
              <a:t>Employee engagement initiatives</a:t>
            </a:r>
            <a:endParaRPr lang="en-GB" sz="1400">
              <a:solidFill>
                <a:schemeClr val="accent1"/>
              </a:solidFill>
            </a:endParaRPr>
          </a:p>
          <a:p>
            <a:pPr marL="0" indent="0">
              <a:buNone/>
            </a:pPr>
            <a:endParaRPr lang="en-GB" sz="1800">
              <a:solidFill>
                <a:schemeClr val="accent1"/>
              </a:solidFill>
            </a:endParaRPr>
          </a:p>
          <a:p>
            <a:pPr marL="0" indent="0">
              <a:buNone/>
            </a:pPr>
            <a:endParaRPr lang="en-GB" sz="1800">
              <a:solidFill>
                <a:schemeClr val="accent1"/>
              </a:solidFill>
            </a:endParaRPr>
          </a:p>
          <a:p>
            <a:pPr marL="0" indent="0">
              <a:buNone/>
            </a:pPr>
            <a:r>
              <a:rPr lang="en-GB" sz="1800">
                <a:solidFill>
                  <a:schemeClr val="accent1"/>
                </a:solidFill>
              </a:rPr>
              <a:t>Production planning objects:</a:t>
            </a:r>
          </a:p>
          <a:p>
            <a:pPr lvl="1"/>
            <a:r>
              <a:rPr lang="en-GB" sz="1400"/>
              <a:t>Production schedules</a:t>
            </a:r>
          </a:p>
          <a:p>
            <a:pPr lvl="1"/>
            <a:r>
              <a:rPr lang="en-GB" sz="1400"/>
              <a:t>Inventory management plans</a:t>
            </a:r>
          </a:p>
          <a:p>
            <a:pPr lvl="1"/>
            <a:r>
              <a:rPr lang="en-GB" sz="1400"/>
              <a:t>Quality control processes</a:t>
            </a:r>
          </a:p>
          <a:p>
            <a:pPr lvl="1"/>
            <a:r>
              <a:rPr lang="en-GB" sz="1400"/>
              <a:t>Equipment maintenance schedules</a:t>
            </a:r>
          </a:p>
          <a:p>
            <a:pPr lvl="1"/>
            <a:r>
              <a:rPr lang="en-GB" sz="1400"/>
              <a:t>Lean manufacturing initiatives</a:t>
            </a:r>
            <a:endParaRPr lang="en-GB" sz="1400">
              <a:solidFill>
                <a:schemeClr val="accent1"/>
              </a:solidFill>
            </a:endParaRPr>
          </a:p>
          <a:p>
            <a:pPr marL="0" indent="0">
              <a:buNone/>
            </a:pPr>
            <a:r>
              <a:rPr lang="en-GB" sz="1800">
                <a:solidFill>
                  <a:schemeClr val="accent1"/>
                </a:solidFill>
              </a:rPr>
              <a:t>Project management planning objects:</a:t>
            </a:r>
          </a:p>
          <a:p>
            <a:pPr lvl="1"/>
            <a:r>
              <a:rPr lang="en-GB" sz="1400"/>
              <a:t>Project timelines and milestones</a:t>
            </a:r>
          </a:p>
          <a:p>
            <a:pPr lvl="1"/>
            <a:r>
              <a:rPr lang="en-GB" sz="1400"/>
              <a:t>Resource allocation plans</a:t>
            </a:r>
          </a:p>
          <a:p>
            <a:pPr lvl="1"/>
            <a:r>
              <a:rPr lang="en-GB" sz="1400"/>
              <a:t>Risk management strategies</a:t>
            </a:r>
          </a:p>
          <a:p>
            <a:pPr lvl="1"/>
            <a:r>
              <a:rPr lang="en-GB" sz="1400"/>
              <a:t>Communication plans</a:t>
            </a:r>
          </a:p>
          <a:p>
            <a:pPr lvl="1"/>
            <a:r>
              <a:rPr lang="en-GB" sz="1400"/>
              <a:t>Change management processes</a:t>
            </a:r>
            <a:endParaRPr lang="en-GB" sz="1400">
              <a:solidFill>
                <a:schemeClr val="accent1"/>
              </a:solidFill>
            </a:endParaRPr>
          </a:p>
          <a:p>
            <a:pPr marL="0" indent="0">
              <a:buNone/>
            </a:pPr>
            <a:r>
              <a:rPr lang="en-GB" sz="1800">
                <a:solidFill>
                  <a:schemeClr val="accent1"/>
                </a:solidFill>
              </a:rPr>
              <a:t>Supply chain planning objects:</a:t>
            </a:r>
          </a:p>
          <a:p>
            <a:pPr lvl="1"/>
            <a:r>
              <a:rPr lang="en-GB" sz="1400"/>
              <a:t>Supplier relationship management plans</a:t>
            </a:r>
          </a:p>
          <a:p>
            <a:pPr lvl="1"/>
            <a:r>
              <a:rPr lang="en-GB" sz="1400"/>
              <a:t>Logistics and transportation plans</a:t>
            </a:r>
          </a:p>
          <a:p>
            <a:pPr lvl="1"/>
            <a:r>
              <a:rPr lang="en-GB" sz="1400"/>
              <a:t>Inventory management strategies</a:t>
            </a:r>
          </a:p>
          <a:p>
            <a:pPr lvl="1"/>
            <a:r>
              <a:rPr lang="en-GB" sz="1400"/>
              <a:t>Procurement processes</a:t>
            </a:r>
          </a:p>
          <a:p>
            <a:pPr lvl="1"/>
            <a:r>
              <a:rPr lang="en-GB" sz="1400"/>
              <a:t>Cost reduction initiatives</a:t>
            </a:r>
          </a:p>
          <a:p>
            <a:pPr marL="0" indent="0">
              <a:buNone/>
            </a:pPr>
            <a:endParaRPr lang="en-GB" sz="1800">
              <a:solidFill>
                <a:schemeClr val="accent1"/>
              </a:solidFill>
            </a:endParaRPr>
          </a:p>
          <a:p>
            <a:pPr lvl="1"/>
            <a:endParaRPr lang="en-GB" sz="1600"/>
          </a:p>
        </p:txBody>
      </p:sp>
    </p:spTree>
    <p:extLst>
      <p:ext uri="{BB962C8B-B14F-4D97-AF65-F5344CB8AC3E}">
        <p14:creationId xmlns:p14="http://schemas.microsoft.com/office/powerpoint/2010/main" val="486833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7588-9D5F-E549-BCF0-01667D977AD7}"/>
              </a:ext>
            </a:extLst>
          </p:cNvPr>
          <p:cNvSpPr>
            <a:spLocks noGrp="1"/>
          </p:cNvSpPr>
          <p:nvPr>
            <p:ph type="title"/>
          </p:nvPr>
        </p:nvSpPr>
        <p:spPr/>
        <p:txBody>
          <a:bodyPr/>
          <a:lstStyle/>
          <a:p>
            <a:r>
              <a:rPr lang="en-GB" dirty="0"/>
              <a:t>Why is planning necessary?</a:t>
            </a:r>
          </a:p>
        </p:txBody>
      </p:sp>
      <p:sp>
        <p:nvSpPr>
          <p:cNvPr id="3" name="Content Placeholder 2">
            <a:extLst>
              <a:ext uri="{FF2B5EF4-FFF2-40B4-BE49-F238E27FC236}">
                <a16:creationId xmlns:a16="http://schemas.microsoft.com/office/drawing/2014/main" id="{83D32D75-A5E6-B648-8598-B7285AED50E9}"/>
              </a:ext>
            </a:extLst>
          </p:cNvPr>
          <p:cNvSpPr>
            <a:spLocks noGrp="1"/>
          </p:cNvSpPr>
          <p:nvPr>
            <p:ph type="body" sz="quarter" idx="10"/>
          </p:nvPr>
        </p:nvSpPr>
        <p:spPr>
          <a:xfrm>
            <a:off x="550863" y="1665288"/>
            <a:ext cx="11125200" cy="4527550"/>
          </a:xfrm>
        </p:spPr>
        <p:txBody>
          <a:bodyPr/>
          <a:lstStyle/>
          <a:p>
            <a:r>
              <a:rPr lang="en-GB" sz="3200"/>
              <a:t>Establishes direction</a:t>
            </a:r>
          </a:p>
          <a:p>
            <a:r>
              <a:rPr lang="en-GB" sz="3200"/>
              <a:t>Prioritizes activities</a:t>
            </a:r>
          </a:p>
          <a:p>
            <a:r>
              <a:rPr lang="en-GB" sz="3200"/>
              <a:t>Resource allocation is more effective</a:t>
            </a:r>
          </a:p>
          <a:p>
            <a:r>
              <a:rPr lang="en-GB" sz="3200"/>
              <a:t>Reduces uncertainty, improves adaptability</a:t>
            </a:r>
          </a:p>
          <a:p>
            <a:r>
              <a:rPr lang="en-GB" sz="3200"/>
              <a:t>Facilitates communication, coordination</a:t>
            </a:r>
          </a:p>
          <a:p>
            <a:pPr marL="0" indent="0">
              <a:buNone/>
            </a:pPr>
            <a:r>
              <a:rPr lang="en-GB" sz="3200"/>
              <a:t>Etc.</a:t>
            </a:r>
          </a:p>
          <a:p>
            <a:pPr marL="0" indent="0">
              <a:buNone/>
            </a:pPr>
            <a:endParaRPr lang="en-GB" sz="2200"/>
          </a:p>
        </p:txBody>
      </p:sp>
    </p:spTree>
    <p:extLst>
      <p:ext uri="{BB962C8B-B14F-4D97-AF65-F5344CB8AC3E}">
        <p14:creationId xmlns:p14="http://schemas.microsoft.com/office/powerpoint/2010/main" val="1840328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B31B-9FD5-5542-A5BE-93377B145E77}"/>
              </a:ext>
            </a:extLst>
          </p:cNvPr>
          <p:cNvSpPr>
            <a:spLocks noGrp="1"/>
          </p:cNvSpPr>
          <p:nvPr>
            <p:ph type="title"/>
          </p:nvPr>
        </p:nvSpPr>
        <p:spPr/>
        <p:txBody>
          <a:bodyPr/>
          <a:lstStyle/>
          <a:p>
            <a:r>
              <a:rPr lang="en-GB" dirty="0"/>
              <a:t>Stages of the planning process</a:t>
            </a:r>
          </a:p>
        </p:txBody>
      </p:sp>
      <p:graphicFrame>
        <p:nvGraphicFramePr>
          <p:cNvPr id="4" name="Diagram 3">
            <a:extLst>
              <a:ext uri="{FF2B5EF4-FFF2-40B4-BE49-F238E27FC236}">
                <a16:creationId xmlns:a16="http://schemas.microsoft.com/office/drawing/2014/main" id="{99B5EADB-D6AF-1756-FF2E-F5FC03EB3F03}"/>
              </a:ext>
            </a:extLst>
          </p:cNvPr>
          <p:cNvGraphicFramePr/>
          <p:nvPr>
            <p:extLst>
              <p:ext uri="{D42A27DB-BD31-4B8C-83A1-F6EECF244321}">
                <p14:modId xmlns:p14="http://schemas.microsoft.com/office/powerpoint/2010/main" val="2716059933"/>
              </p:ext>
            </p:extLst>
          </p:nvPr>
        </p:nvGraphicFramePr>
        <p:xfrm>
          <a:off x="2032000" y="131508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5082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A370E7-CF03-E84A-0464-0881162468AB}"/>
              </a:ext>
            </a:extLst>
          </p:cNvPr>
          <p:cNvSpPr>
            <a:spLocks noGrp="1"/>
          </p:cNvSpPr>
          <p:nvPr>
            <p:ph type="body" sz="quarter" idx="10"/>
          </p:nvPr>
        </p:nvSpPr>
        <p:spPr/>
        <p:txBody>
          <a:bodyPr/>
          <a:lstStyle/>
          <a:p>
            <a:r>
              <a:rPr lang="en-GB" dirty="0"/>
              <a:t>Where do organizational goals come from?</a:t>
            </a:r>
          </a:p>
        </p:txBody>
      </p:sp>
    </p:spTree>
    <p:extLst>
      <p:ext uri="{BB962C8B-B14F-4D97-AF65-F5344CB8AC3E}">
        <p14:creationId xmlns:p14="http://schemas.microsoft.com/office/powerpoint/2010/main" val="3742083391"/>
      </p:ext>
    </p:extLst>
  </p:cSld>
  <p:clrMapOvr>
    <a:masterClrMapping/>
  </p:clrMapOvr>
</p:sld>
</file>

<file path=ppt/theme/theme1.xml><?xml version="1.0" encoding="utf-8"?>
<a:theme xmlns:a="http://schemas.openxmlformats.org/drawingml/2006/main" name="Vilnius_Tech_mėlynas_LT">
  <a:themeElements>
    <a:clrScheme name="Vilnius Tech Spalvos">
      <a:dk1>
        <a:srgbClr val="000000"/>
      </a:dk1>
      <a:lt1>
        <a:srgbClr val="FFFFFF"/>
      </a:lt1>
      <a:dk2>
        <a:srgbClr val="44546A"/>
      </a:dk2>
      <a:lt2>
        <a:srgbClr val="E7E6E6"/>
      </a:lt2>
      <a:accent1>
        <a:srgbClr val="0B4DC7"/>
      </a:accent1>
      <a:accent2>
        <a:srgbClr val="F68B28"/>
      </a:accent2>
      <a:accent3>
        <a:srgbClr val="BDCCD3"/>
      </a:accent3>
      <a:accent4>
        <a:srgbClr val="FEBF3E"/>
      </a:accent4>
      <a:accent5>
        <a:srgbClr val="3EB8D8"/>
      </a:accent5>
      <a:accent6>
        <a:srgbClr val="00DDA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A91690A6-DD73-CF40-9CA3-D13CAF28D1BE}" vid="{EBF1328C-5FF9-AF49-9473-68800F0131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Vilnius_Tech_mėlynas_LT</Template>
  <TotalTime>5072</TotalTime>
  <Words>13112</Words>
  <Application>Microsoft Macintosh PowerPoint</Application>
  <PresentationFormat>Widescreen</PresentationFormat>
  <Paragraphs>815</Paragraphs>
  <Slides>54</Slides>
  <Notes>38</Notes>
  <HiddenSlides>2</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Courier New</vt:lpstr>
      <vt:lpstr>Söhne</vt:lpstr>
      <vt:lpstr>System Font Regular</vt:lpstr>
      <vt:lpstr>Vilnius_Tech_mėlynas_LT</vt:lpstr>
      <vt:lpstr>Planning Definition of planning. Hierarchy of goals. Types of planning.</vt:lpstr>
      <vt:lpstr>PowerPoint Presentation</vt:lpstr>
      <vt:lpstr>What is planning as a management function?</vt:lpstr>
      <vt:lpstr>Characteristics of planning</vt:lpstr>
      <vt:lpstr>It is important to note that...</vt:lpstr>
      <vt:lpstr>What can be planned?</vt:lpstr>
      <vt:lpstr>Why is planning necessary?</vt:lpstr>
      <vt:lpstr>Stages of the planning process</vt:lpstr>
      <vt:lpstr>PowerPoint Presentation</vt:lpstr>
      <vt:lpstr>What defines the direction of the organization?</vt:lpstr>
      <vt:lpstr>Organizational target orientation</vt:lpstr>
      <vt:lpstr>Relationship between target orientation and organizational goals</vt:lpstr>
      <vt:lpstr> </vt:lpstr>
      <vt:lpstr>Formulation of a vision</vt:lpstr>
      <vt:lpstr>Formulation of a mission</vt:lpstr>
      <vt:lpstr>Core values of an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Organizational goals</vt:lpstr>
      <vt:lpstr>Hierarchy of goals</vt:lpstr>
      <vt:lpstr>PowerPoint Presentation</vt:lpstr>
      <vt:lpstr>How to formulate goals properly?</vt:lpstr>
      <vt:lpstr>PowerPoint Presentation</vt:lpstr>
      <vt:lpstr>PowerPoint Presentation</vt:lpstr>
      <vt:lpstr>Objectives and tasks</vt:lpstr>
      <vt:lpstr>PowerPoint Presentation</vt:lpstr>
      <vt:lpstr>PowerPoint Presentation</vt:lpstr>
      <vt:lpstr>Forecasting</vt:lpstr>
      <vt:lpstr>Key terms to know</vt:lpstr>
      <vt:lpstr>Quantitative forecasting methods</vt:lpstr>
      <vt:lpstr>Qualitative forecasting methods</vt:lpstr>
      <vt:lpstr>Role of assumptions in planning</vt:lpstr>
      <vt:lpstr>PowerPoint Presentation</vt:lpstr>
      <vt:lpstr>Strategical planning</vt:lpstr>
      <vt:lpstr>Main characteristics of strategic planning</vt:lpstr>
      <vt:lpstr>Components of strategic planning</vt:lpstr>
      <vt:lpstr>Tactical planning</vt:lpstr>
      <vt:lpstr>Operational planning</vt:lpstr>
      <vt:lpstr>PowerPoint Presentation</vt:lpstr>
      <vt:lpstr>Definition of a plan</vt:lpstr>
      <vt:lpstr>Classification of plans</vt:lpstr>
      <vt:lpstr>What is the difference between a plan and a schedule?</vt:lpstr>
      <vt:lpstr>Hierarchy of plans</vt:lpstr>
      <vt:lpstr>Creation of tactical and operational plans</vt:lpstr>
      <vt:lpstr>Compilation of tables</vt:lpstr>
      <vt:lpstr>Gantt Chart</vt:lpstr>
      <vt:lpstr>Critical Path Analysis</vt:lpstr>
      <vt:lpstr>What is a good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in Modern Organizations</dc:title>
  <dc:creator>Jurga Vesterte</dc:creator>
  <cp:lastModifiedBy>Jurga Vesterte</cp:lastModifiedBy>
  <cp:revision>28</cp:revision>
  <cp:lastPrinted>2022-08-30T07:49:28Z</cp:lastPrinted>
  <dcterms:created xsi:type="dcterms:W3CDTF">2022-08-24T08:40:41Z</dcterms:created>
  <dcterms:modified xsi:type="dcterms:W3CDTF">2023-03-07T05:46:55Z</dcterms:modified>
</cp:coreProperties>
</file>